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Inter Light" charset="1" panose="02000503000000020004"/>
      <p:regular r:id="rId54"/>
    </p:embeddedFont>
    <p:embeddedFont>
      <p:font typeface="Inndam Extended Bold" charset="1" panose="00000805000000000000"/>
      <p:regular r:id="rId55"/>
    </p:embeddedFont>
    <p:embeddedFont>
      <p:font typeface="Lastica" charset="1" panose="02000500000000000000"/>
      <p:regular r:id="rId56"/>
    </p:embeddedFont>
    <p:embeddedFont>
      <p:font typeface="DM Sans" charset="1" panose="00000000000000000000"/>
      <p:regular r:id="rId57"/>
    </p:embeddedFont>
    <p:embeddedFont>
      <p:font typeface="Lastica Bold" charset="1" panose="02000500000000000000"/>
      <p:regular r:id="rId58"/>
    </p:embeddedFont>
    <p:embeddedFont>
      <p:font typeface="Canva Sans" charset="1" panose="020B0503030501040103"/>
      <p:regular r:id="rId59"/>
    </p:embeddedFont>
    <p:embeddedFont>
      <p:font typeface="DM Sans Bold" charset="1" panose="00000000000000000000"/>
      <p:regular r:id="rId60"/>
    </p:embeddedFont>
    <p:embeddedFont>
      <p:font typeface="Poppins Light" charset="1" panose="00000400000000000000"/>
      <p:regular r:id="rId61"/>
    </p:embeddedFont>
    <p:embeddedFont>
      <p:font typeface="Poppins Bold" charset="1" panose="00000800000000000000"/>
      <p:regular r:id="rId62"/>
    </p:embeddedFont>
    <p:embeddedFont>
      <p:font typeface="Arimo" charset="1" panose="020B0604020202020204"/>
      <p:regular r:id="rId63"/>
    </p:embeddedFont>
    <p:embeddedFont>
      <p:font typeface="DM Sans Bold Italics" charset="1" panose="00000000000000000000"/>
      <p:regular r:id="rId64"/>
    </p:embeddedFont>
    <p:embeddedFont>
      <p:font typeface="Poppins" charset="1" panose="00000500000000000000"/>
      <p:regular r:id="rId65"/>
    </p:embeddedFont>
    <p:embeddedFont>
      <p:font typeface="Norwester" charset="1" panose="00000506000000000000"/>
      <p:regular r:id="rId66"/>
    </p:embeddedFont>
    <p:embeddedFont>
      <p:font typeface="DM Sans Italics" charset="1" panose="00000000000000000000"/>
      <p:regular r:id="rId67"/>
    </p:embeddedFont>
    <p:embeddedFont>
      <p:font typeface="ABeeZee Bold" charset="1" panose="02000000000000000000"/>
      <p:regular r:id="rId68"/>
    </p:embeddedFont>
    <p:embeddedFont>
      <p:font typeface="ABeeZee" charset="1" panose="02000000000000000000"/>
      <p:regular r:id="rId69"/>
    </p:embeddedFont>
    <p:embeddedFont>
      <p:font typeface="Canva Sans Bold" charset="1" panose="020B0803030501040103"/>
      <p:regular r:id="rId70"/>
    </p:embeddedFont>
    <p:embeddedFont>
      <p:font typeface="Aileron Bold" charset="1" panose="00000800000000000000"/>
      <p:regular r:id="rId71"/>
    </p:embeddedFont>
    <p:embeddedFont>
      <p:font typeface="TT Bluescreens Bold Italics" charset="1" panose="02000806040000090004"/>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VAGp_HEv5oE.mp4" Type="http://schemas.openxmlformats.org/officeDocument/2006/relationships/video"/><Relationship Id="rId6" Target="../media/VAGp_HEv5oE.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p-ldeJ0w.mp4" Type="http://schemas.openxmlformats.org/officeDocument/2006/relationships/video"/><Relationship Id="rId4" Target="../media/VAGp-ldeJ0w.mp4" Type="http://schemas.microsoft.com/office/2007/relationships/media"/><Relationship Id="rId5" Target="https://liftology-fitness.vercel.app" TargetMode="External" Type="http://schemas.openxmlformats.org/officeDocument/2006/relationships/hyperlink"/></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grpSp>
        <p:nvGrpSpPr>
          <p:cNvPr name="Group 3" id="3"/>
          <p:cNvGrpSpPr/>
          <p:nvPr/>
        </p:nvGrpSpPr>
        <p:grpSpPr>
          <a:xfrm rot="0">
            <a:off x="687882" y="656155"/>
            <a:ext cx="297032" cy="353495"/>
            <a:chOff x="0" y="0"/>
            <a:chExt cx="512231" cy="609600"/>
          </a:xfrm>
        </p:grpSpPr>
        <p:sp>
          <p:nvSpPr>
            <p:cNvPr name="Freeform 4" id="4"/>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5" id="5"/>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grpSp>
        <p:nvGrpSpPr>
          <p:cNvPr name="Group 6" id="6"/>
          <p:cNvGrpSpPr/>
          <p:nvPr/>
        </p:nvGrpSpPr>
        <p:grpSpPr>
          <a:xfrm rot="0">
            <a:off x="1036690" y="8652023"/>
            <a:ext cx="2782204" cy="478742"/>
            <a:chOff x="0" y="0"/>
            <a:chExt cx="3542682" cy="609600"/>
          </a:xfrm>
        </p:grpSpPr>
        <p:sp>
          <p:nvSpPr>
            <p:cNvPr name="Freeform 7" id="7"/>
            <p:cNvSpPr/>
            <p:nvPr/>
          </p:nvSpPr>
          <p:spPr>
            <a:xfrm flipH="false" flipV="false" rot="0">
              <a:off x="0" y="0"/>
              <a:ext cx="3542682" cy="609600"/>
            </a:xfrm>
            <a:custGeom>
              <a:avLst/>
              <a:gdLst/>
              <a:ahLst/>
              <a:cxnLst/>
              <a:rect r="r" b="b" t="t" l="l"/>
              <a:pathLst>
                <a:path h="609600" w="3542682">
                  <a:moveTo>
                    <a:pt x="203200" y="0"/>
                  </a:moveTo>
                  <a:lnTo>
                    <a:pt x="3542682" y="0"/>
                  </a:lnTo>
                  <a:lnTo>
                    <a:pt x="3339482" y="609600"/>
                  </a:lnTo>
                  <a:lnTo>
                    <a:pt x="0" y="609600"/>
                  </a:lnTo>
                  <a:lnTo>
                    <a:pt x="203200" y="0"/>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101600" y="-38100"/>
              <a:ext cx="3339482" cy="647700"/>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6548316" y="252253"/>
            <a:ext cx="1219151" cy="757397"/>
          </a:xfrm>
          <a:custGeom>
            <a:avLst/>
            <a:gdLst/>
            <a:ahLst/>
            <a:cxnLst/>
            <a:rect r="r" b="b" t="t" l="l"/>
            <a:pathLst>
              <a:path h="757397" w="1219151">
                <a:moveTo>
                  <a:pt x="0" y="0"/>
                </a:moveTo>
                <a:lnTo>
                  <a:pt x="1219151" y="0"/>
                </a:lnTo>
                <a:lnTo>
                  <a:pt x="1219151" y="757397"/>
                </a:lnTo>
                <a:lnTo>
                  <a:pt x="0" y="757397"/>
                </a:lnTo>
                <a:lnTo>
                  <a:pt x="0" y="0"/>
                </a:lnTo>
                <a:close/>
              </a:path>
            </a:pathLst>
          </a:custGeom>
          <a:blipFill>
            <a:blip r:embed="rId5">
              <a:alphaModFix amt="28000"/>
            </a:blip>
            <a:stretch>
              <a:fillRect l="0" t="0" r="0" b="0"/>
            </a:stretch>
          </a:blipFill>
        </p:spPr>
      </p:sp>
      <p:sp>
        <p:nvSpPr>
          <p:cNvPr name="TextBox 12" id="12"/>
          <p:cNvSpPr txBox="true"/>
          <p:nvPr/>
        </p:nvSpPr>
        <p:spPr>
          <a:xfrm rot="0">
            <a:off x="2316296" y="6389657"/>
            <a:ext cx="3626977" cy="266700"/>
          </a:xfrm>
          <a:prstGeom prst="rect">
            <a:avLst/>
          </a:prstGeom>
        </p:spPr>
        <p:txBody>
          <a:bodyPr anchor="t" rtlCol="false" tIns="0" lIns="0" bIns="0" rIns="0">
            <a:spAutoFit/>
          </a:bodyPr>
          <a:lstStyle/>
          <a:p>
            <a:pPr algn="l">
              <a:lnSpc>
                <a:spcPts val="2100"/>
              </a:lnSpc>
            </a:pPr>
            <a:r>
              <a:rPr lang="en-US" sz="1500">
                <a:solidFill>
                  <a:srgbClr val="FFFFFF"/>
                </a:solidFill>
                <a:latin typeface="Inter Light"/>
                <a:ea typeface="Inter Light"/>
                <a:cs typeface="Inter Light"/>
                <a:sym typeface="Inter Light"/>
              </a:rPr>
              <a:t>The AI-POWERED Fitness Application </a:t>
            </a:r>
          </a:p>
        </p:txBody>
      </p:sp>
      <p:sp>
        <p:nvSpPr>
          <p:cNvPr name="TextBox 13" id="13"/>
          <p:cNvSpPr txBox="true"/>
          <p:nvPr/>
        </p:nvSpPr>
        <p:spPr>
          <a:xfrm rot="0">
            <a:off x="2268671" y="2915145"/>
            <a:ext cx="5803582" cy="1973167"/>
          </a:xfrm>
          <a:prstGeom prst="rect">
            <a:avLst/>
          </a:prstGeom>
        </p:spPr>
        <p:txBody>
          <a:bodyPr anchor="t" rtlCol="false" tIns="0" lIns="0" bIns="0" rIns="0">
            <a:spAutoFit/>
          </a:bodyPr>
          <a:lstStyle/>
          <a:p>
            <a:pPr algn="l">
              <a:lnSpc>
                <a:spcPts val="16192"/>
              </a:lnSpc>
            </a:pPr>
            <a:r>
              <a:rPr lang="en-US" sz="11566" b="true">
                <a:solidFill>
                  <a:srgbClr val="840013"/>
                </a:solidFill>
                <a:latin typeface="Inndam Extended Bold"/>
                <a:ea typeface="Inndam Extended Bold"/>
                <a:cs typeface="Inndam Extended Bold"/>
                <a:sym typeface="Inndam Extended Bold"/>
              </a:rPr>
              <a:t>lift</a:t>
            </a:r>
          </a:p>
        </p:txBody>
      </p:sp>
      <p:sp>
        <p:nvSpPr>
          <p:cNvPr name="TextBox 14" id="14"/>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15" id="15"/>
          <p:cNvSpPr txBox="true"/>
          <p:nvPr/>
        </p:nvSpPr>
        <p:spPr>
          <a:xfrm rot="0">
            <a:off x="2219988" y="4484720"/>
            <a:ext cx="5900950" cy="1755797"/>
          </a:xfrm>
          <a:prstGeom prst="rect">
            <a:avLst/>
          </a:prstGeom>
        </p:spPr>
        <p:txBody>
          <a:bodyPr anchor="t" rtlCol="false" tIns="0" lIns="0" bIns="0" rIns="0">
            <a:spAutoFit/>
          </a:bodyPr>
          <a:lstStyle/>
          <a:p>
            <a:pPr algn="l">
              <a:lnSpc>
                <a:spcPts val="13473"/>
              </a:lnSpc>
            </a:pPr>
            <a:r>
              <a:rPr lang="en-US" sz="9624">
                <a:solidFill>
                  <a:srgbClr val="FFFFFF"/>
                </a:solidFill>
                <a:latin typeface="Lastica"/>
                <a:ea typeface="Lastica"/>
                <a:cs typeface="Lastica"/>
                <a:sym typeface="Lastica"/>
              </a:rPr>
              <a:t>OLOGY</a:t>
            </a:r>
          </a:p>
        </p:txBody>
      </p:sp>
      <p:sp>
        <p:nvSpPr>
          <p:cNvPr name="TextBox 16" id="16"/>
          <p:cNvSpPr txBox="true"/>
          <p:nvPr/>
        </p:nvSpPr>
        <p:spPr>
          <a:xfrm rot="0">
            <a:off x="1646139" y="8738994"/>
            <a:ext cx="2531271" cy="266700"/>
          </a:xfrm>
          <a:prstGeom prst="rect">
            <a:avLst/>
          </a:prstGeom>
        </p:spPr>
        <p:txBody>
          <a:bodyPr anchor="t" rtlCol="false" tIns="0" lIns="0" bIns="0" rIns="0">
            <a:spAutoFit/>
          </a:bodyPr>
          <a:lstStyle/>
          <a:p>
            <a:pPr algn="l">
              <a:lnSpc>
                <a:spcPts val="2100"/>
              </a:lnSpc>
            </a:pPr>
            <a:r>
              <a:rPr lang="en-US" sz="1500">
                <a:solidFill>
                  <a:srgbClr val="FFFFFF"/>
                </a:solidFill>
                <a:latin typeface="DM Sans"/>
                <a:ea typeface="DM Sans"/>
                <a:cs typeface="DM Sans"/>
                <a:sym typeface="DM Sans"/>
              </a:rPr>
              <a:t>LIFTOLOGY.COM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04</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Related Work</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6070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402" y="1455447"/>
          <a:ext cx="18179196" cy="7376107"/>
        </p:xfrm>
        <a:graphic>
          <a:graphicData uri="http://schemas.openxmlformats.org/drawingml/2006/table">
            <a:tbl>
              <a:tblPr/>
              <a:tblGrid>
                <a:gridCol w="6888506"/>
                <a:gridCol w="1929460"/>
                <a:gridCol w="4330158"/>
                <a:gridCol w="5031072"/>
              </a:tblGrid>
              <a:tr h="957006">
                <a:tc>
                  <a:txBody>
                    <a:bodyPr anchor="t" rtlCol="false"/>
                    <a:lstStyle/>
                    <a:p>
                      <a:pPr algn="ctr">
                        <a:lnSpc>
                          <a:spcPts val="4200"/>
                        </a:lnSpc>
                        <a:defRPr/>
                      </a:pPr>
                      <a:r>
                        <a:rPr lang="en-US" sz="3000" b="true">
                          <a:solidFill>
                            <a:srgbClr val="FFFFFF"/>
                          </a:solidFill>
                          <a:latin typeface="DM Sans Bold"/>
                          <a:ea typeface="DM Sans Bold"/>
                          <a:cs typeface="DM Sans Bold"/>
                          <a:sym typeface="DM Sans Bold"/>
                        </a:rPr>
                        <a:t>Title</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solidFill>
                      <a:srgbClr val="840013"/>
                    </a:solidFill>
                  </a:tcPr>
                </a:tc>
                <a:tc>
                  <a:txBody>
                    <a:bodyPr anchor="t" rtlCol="false"/>
                    <a:lstStyle/>
                    <a:p>
                      <a:pPr algn="ctr">
                        <a:lnSpc>
                          <a:spcPts val="4200"/>
                        </a:lnSpc>
                        <a:defRPr/>
                      </a:pPr>
                      <a:r>
                        <a:rPr lang="en-US" sz="3000">
                          <a:solidFill>
                            <a:srgbClr val="FFFFFF"/>
                          </a:solidFill>
                          <a:latin typeface="DM Sans"/>
                          <a:ea typeface="DM Sans"/>
                          <a:cs typeface="DM Sans"/>
                          <a:sym typeface="DM Sans"/>
                        </a:rPr>
                        <a:t>Year</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solidFill>
                      <a:srgbClr val="840013"/>
                    </a:solidFill>
                  </a:tcPr>
                </a:tc>
                <a:tc>
                  <a:txBody>
                    <a:bodyPr anchor="t" rtlCol="false"/>
                    <a:lstStyle/>
                    <a:p>
                      <a:pPr algn="ctr">
                        <a:lnSpc>
                          <a:spcPts val="4200"/>
                        </a:lnSpc>
                        <a:defRPr/>
                      </a:pPr>
                      <a:r>
                        <a:rPr lang="en-US" sz="3000" b="true">
                          <a:solidFill>
                            <a:srgbClr val="FFFFFF"/>
                          </a:solidFill>
                          <a:latin typeface="DM Sans Bold"/>
                          <a:ea typeface="DM Sans Bold"/>
                          <a:cs typeface="DM Sans Bold"/>
                          <a:sym typeface="DM Sans Bold"/>
                        </a:rPr>
                        <a:t>Author</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solidFill>
                      <a:srgbClr val="840013"/>
                    </a:solidFill>
                  </a:tcPr>
                </a:tc>
                <a:tc>
                  <a:txBody>
                    <a:bodyPr anchor="t" rtlCol="false"/>
                    <a:lstStyle/>
                    <a:p>
                      <a:pPr algn="ctr">
                        <a:lnSpc>
                          <a:spcPts val="4200"/>
                        </a:lnSpc>
                        <a:defRPr/>
                      </a:pPr>
                      <a:r>
                        <a:rPr lang="en-US" b="true" sz="3000">
                          <a:solidFill>
                            <a:srgbClr val="FFFFFF"/>
                          </a:solidFill>
                          <a:latin typeface="DM Sans Bold"/>
                          <a:ea typeface="DM Sans Bold"/>
                          <a:cs typeface="DM Sans Bold"/>
                          <a:sym typeface="DM Sans Bold"/>
                        </a:rPr>
                        <a:t>Results</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solidFill>
                      <a:srgbClr val="840013"/>
                    </a:solidFill>
                  </a:tcPr>
                </a:tc>
              </a:tr>
              <a:tr h="1539489">
                <a:tc>
                  <a:txBody>
                    <a:bodyPr anchor="t" rtlCol="false"/>
                    <a:lstStyle/>
                    <a:p>
                      <a:pPr algn="ctr">
                        <a:lnSpc>
                          <a:spcPts val="3079"/>
                        </a:lnSpc>
                        <a:defRPr/>
                      </a:pPr>
                      <a:r>
                        <a:rPr lang="en-US" sz="2199">
                          <a:solidFill>
                            <a:srgbClr val="FFFFFF"/>
                          </a:solidFill>
                          <a:latin typeface="DM Sans"/>
                          <a:ea typeface="DM Sans"/>
                          <a:cs typeface="DM Sans"/>
                          <a:sym typeface="DM Sans"/>
                        </a:rPr>
                        <a:t>Wearables and the Internet of Things (IoT), Applications, Opportunities, and Challenges: A Survey</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2020</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F. John Dian, et al. </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1679"/>
                        </a:lnSpc>
                        <a:defRPr/>
                      </a:pPr>
                      <a:r>
                        <a:rPr lang="en-US" sz="1200">
                          <a:solidFill>
                            <a:srgbClr val="F8FAFF"/>
                          </a:solidFill>
                          <a:latin typeface="Arimo"/>
                          <a:ea typeface="Arimo"/>
                          <a:cs typeface="Arimo"/>
                          <a:sym typeface="Arimo"/>
                        </a:rPr>
                        <a:t>The study explored wearables and IoT applications, identifying key opportunities and challenges. It highlighted that over-reliance on wearables excluded non-users and raised privacy concerns, emphasizing the need for inclusive and privacy-conscious approaches in wearable and IoT technologies.</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r>
              <a:tr h="1539489">
                <a:tc>
                  <a:txBody>
                    <a:bodyPr anchor="t" rtlCol="false"/>
                    <a:lstStyle/>
                    <a:p>
                      <a:pPr algn="ctr">
                        <a:lnSpc>
                          <a:spcPts val="3079"/>
                        </a:lnSpc>
                        <a:defRPr/>
                      </a:pPr>
                      <a:r>
                        <a:rPr lang="en-US" sz="2199">
                          <a:solidFill>
                            <a:srgbClr val="FFFFFF"/>
                          </a:solidFill>
                          <a:latin typeface="DM Sans"/>
                          <a:ea typeface="DM Sans"/>
                          <a:cs typeface="DM Sans"/>
                          <a:sym typeface="DM Sans"/>
                        </a:rPr>
                        <a:t>Novel Approach for Real-Time Exercise Posture Correction Using Computer Vision and CNN and Leveraging AI for Exercise Form Assessment</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2023-2024</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IEEE Conference Publications</a:t>
                      </a:r>
                      <a:r>
                        <a:rPr lang="en-US" sz="2199">
                          <a:solidFill>
                            <a:srgbClr val="FFFFFF"/>
                          </a:solidFill>
                          <a:latin typeface="DM Sans"/>
                          <a:ea typeface="DM Sans"/>
                          <a:cs typeface="DM Sans"/>
                          <a:sym typeface="DM Sans"/>
                        </a:rPr>
                        <a:t> </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1761"/>
                        </a:lnSpc>
                        <a:defRPr/>
                      </a:pPr>
                      <a:r>
                        <a:rPr lang="en-US" sz="1258">
                          <a:solidFill>
                            <a:srgbClr val="FFFFFF"/>
                          </a:solidFill>
                          <a:latin typeface="DM Sans"/>
                          <a:ea typeface="DM Sans"/>
                          <a:cs typeface="DM Sans"/>
                          <a:sym typeface="DM Sans"/>
                        </a:rPr>
                        <a:t>Explored CNN-based computer vision for real-time exercise posture correction, 92% accuracy in detecting improper form (e.g., squat depth, spinal alignment) using a custom CNN model trained on 10,000 exercise videos,</a:t>
                      </a:r>
                      <a:r>
                        <a:rPr lang="en-US" sz="1258">
                          <a:solidFill>
                            <a:srgbClr val="FFFFFF"/>
                          </a:solidFill>
                          <a:latin typeface="DM Sans"/>
                          <a:ea typeface="DM Sans"/>
                          <a:cs typeface="DM Sans"/>
                          <a:sym typeface="DM Sans"/>
                        </a:rPr>
                        <a:t> </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r>
              <a:tr h="1673358">
                <a:tc>
                  <a:txBody>
                    <a:bodyPr anchor="t" rtlCol="false"/>
                    <a:lstStyle/>
                    <a:p>
                      <a:pPr algn="ctr">
                        <a:lnSpc>
                          <a:spcPts val="3079"/>
                        </a:lnSpc>
                        <a:defRPr/>
                      </a:pPr>
                      <a:r>
                        <a:rPr lang="en-US" sz="2199">
                          <a:solidFill>
                            <a:srgbClr val="FFFFFF"/>
                          </a:solidFill>
                          <a:latin typeface="DM Sans"/>
                          <a:ea typeface="DM Sans"/>
                          <a:cs typeface="DM Sans"/>
                          <a:sym typeface="DM Sans"/>
                        </a:rPr>
                        <a:t>Criteria for assessing the quality of mHealth apps: a systematic review</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2018</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 </a:t>
                      </a:r>
                      <a:endParaRPr lang="en-US" sz="1100"/>
                    </a:p>
                    <a:p>
                      <a:pPr algn="ctr">
                        <a:lnSpc>
                          <a:spcPts val="3079"/>
                        </a:lnSpc>
                      </a:pPr>
                      <a:r>
                        <a:rPr lang="en-US" sz="2199">
                          <a:solidFill>
                            <a:srgbClr val="FFFFFF"/>
                          </a:solidFill>
                          <a:latin typeface="DM Sans"/>
                          <a:ea typeface="DM Sans"/>
                          <a:cs typeface="DM Sans"/>
                          <a:sym typeface="DM Sans"/>
                        </a:rPr>
                        <a:t>Nouri et al.</a:t>
                      </a:r>
                    </a:p>
                    <a:p>
                      <a:pPr algn="ctr">
                        <a:lnSpc>
                          <a:spcPts val="3079"/>
                        </a:lnSpc>
                      </a:pPr>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1761"/>
                        </a:lnSpc>
                        <a:defRPr/>
                      </a:pPr>
                      <a:r>
                        <a:rPr lang="en-US" sz="1258">
                          <a:solidFill>
                            <a:srgbClr val="FFFFFF"/>
                          </a:solidFill>
                          <a:latin typeface="DM Sans"/>
                          <a:ea typeface="DM Sans"/>
                          <a:cs typeface="DM Sans"/>
                          <a:sym typeface="DM Sans"/>
                        </a:rPr>
                        <a:t>A Systematic review of quality criteria for mHealth apps, focusing on data integration and clinical validity.</a:t>
                      </a:r>
                      <a:endParaRPr lang="en-US" sz="1100"/>
                    </a:p>
                    <a:p>
                      <a:pPr algn="ctr">
                        <a:lnSpc>
                          <a:spcPts val="1761"/>
                        </a:lnSpc>
                      </a:pPr>
                      <a:r>
                        <a:rPr lang="en-US" sz="1258">
                          <a:solidFill>
                            <a:srgbClr val="FFFFFF"/>
                          </a:solidFill>
                          <a:latin typeface="DM Sans"/>
                          <a:ea typeface="DM Sans"/>
                          <a:cs typeface="DM Sans"/>
                          <a:sym typeface="DM Sans"/>
                        </a:rPr>
                        <a:t>Only 12% of apps met all criteria for clinical reliability.</a:t>
                      </a:r>
                    </a:p>
                    <a:p>
                      <a:pPr algn="ctr">
                        <a:lnSpc>
                          <a:spcPts val="1761"/>
                        </a:lnSpc>
                      </a:pPr>
                      <a:r>
                        <a:rPr lang="en-US" sz="1258">
                          <a:solidFill>
                            <a:srgbClr val="FFFFFF"/>
                          </a:solidFill>
                          <a:latin typeface="DM Sans"/>
                          <a:ea typeface="DM Sans"/>
                          <a:cs typeface="DM Sans"/>
                          <a:sym typeface="DM Sans"/>
                        </a:rPr>
                        <a:t>Apps with integrated AI and sensor data scored 2.8/5 on average for data accuracy, highlighting gaps in multimodal integration.</a:t>
                      </a:r>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r>
              <a:tr h="1666765">
                <a:tc>
                  <a:txBody>
                    <a:bodyPr anchor="t" rtlCol="false"/>
                    <a:lstStyle/>
                    <a:p>
                      <a:pPr algn="ctr">
                        <a:lnSpc>
                          <a:spcPts val="3079"/>
                        </a:lnSpc>
                        <a:defRPr/>
                      </a:pPr>
                      <a:r>
                        <a:rPr lang="en-US" sz="2199">
                          <a:solidFill>
                            <a:srgbClr val="FFFFFF"/>
                          </a:solidFill>
                          <a:latin typeface="DM Sans"/>
                          <a:ea typeface="DM Sans"/>
                          <a:cs typeface="DM Sans"/>
                          <a:sym typeface="DM Sans"/>
                        </a:rPr>
                        <a:t>Injury incidence and specific injury patterns in app-based bodyweight training </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2022</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3079"/>
                        </a:lnSpc>
                        <a:defRPr/>
                      </a:pPr>
                      <a:r>
                        <a:rPr lang="en-US" sz="2199">
                          <a:solidFill>
                            <a:srgbClr val="FFFFFF"/>
                          </a:solidFill>
                          <a:latin typeface="DM Sans"/>
                          <a:ea typeface="DM Sans"/>
                          <a:cs typeface="DM Sans"/>
                          <a:sym typeface="DM Sans"/>
                        </a:rPr>
                        <a:t>G Hertel, et al.</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c>
                  <a:txBody>
                    <a:bodyPr anchor="t" rtlCol="false"/>
                    <a:lstStyle/>
                    <a:p>
                      <a:pPr algn="ctr">
                        <a:lnSpc>
                          <a:spcPts val="1679"/>
                        </a:lnSpc>
                        <a:defRPr/>
                      </a:pPr>
                      <a:r>
                        <a:rPr lang="en-US" sz="1200">
                          <a:solidFill>
                            <a:srgbClr val="FFFFFF"/>
                          </a:solidFill>
                          <a:latin typeface="Arimo"/>
                          <a:ea typeface="Arimo"/>
                          <a:cs typeface="Arimo"/>
                          <a:sym typeface="Arimo"/>
                        </a:rPr>
                        <a:t>The study found 27% of 3,668 fitness app users reported injuries, primarily due to poor form, affecting shoulders, lower back, knees, and wrists. Beginners and intense trainers faced higher risks. Proper technique, professional guidance, and structured warm-up/cool-down routines are essential to reduce injuries in app-based bodyweight training (Hertel et al., 2022).</a:t>
                      </a:r>
                      <a:endParaRPr lang="en-US" sz="1100"/>
                    </a:p>
                  </a:txBody>
                  <a:tcPr marL="150493" marR="150493" marT="150493" marB="150493" anchor="ctr">
                    <a:lnL cmpd="sng" algn="ctr" cap="flat" w="28575">
                      <a:solidFill>
                        <a:srgbClr val="737373"/>
                      </a:solidFill>
                      <a:prstDash val="solid"/>
                      <a:round/>
                      <a:headEnd type="none" w="med" len="med"/>
                      <a:tailEnd type="none" w="med" len="med"/>
                    </a:lnL>
                    <a:lnR cmpd="sng" algn="ctr" cap="flat" w="28575">
                      <a:solidFill>
                        <a:srgbClr val="737373"/>
                      </a:solidFill>
                      <a:prstDash val="solid"/>
                      <a:round/>
                      <a:headEnd type="none" w="med" len="med"/>
                      <a:tailEnd type="none" w="med" len="med"/>
                    </a:lnR>
                    <a:lnT cmpd="sng" algn="ctr" cap="flat" w="28575">
                      <a:solidFill>
                        <a:srgbClr val="737373"/>
                      </a:solidFill>
                      <a:prstDash val="solid"/>
                      <a:round/>
                      <a:headEnd type="none" w="med" len="med"/>
                      <a:tailEnd type="none" w="med" len="med"/>
                    </a:lnT>
                    <a:lnB cmpd="sng" algn="ctr" cap="flat" w="28575">
                      <a:solidFill>
                        <a:srgbClr val="737373"/>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7" id="7"/>
          <p:cNvSpPr txBox="true"/>
          <p:nvPr/>
        </p:nvSpPr>
        <p:spPr>
          <a:xfrm rot="0">
            <a:off x="836398" y="2387480"/>
            <a:ext cx="16354262" cy="664225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Poppins Bold"/>
                <a:ea typeface="Poppins Bold"/>
                <a:cs typeface="Poppins Bold"/>
                <a:sym typeface="Poppins Bold"/>
              </a:rPr>
              <a:t>1. Poor Multimodal Data Integration (Nouri et al., 2018)</a:t>
            </a:r>
          </a:p>
          <a:p>
            <a:pPr algn="l">
              <a:lnSpc>
                <a:spcPts val="3202"/>
              </a:lnSpc>
              <a:spcBef>
                <a:spcPct val="0"/>
              </a:spcBef>
            </a:pPr>
            <a:r>
              <a:rPr lang="en-US" sz="2287">
                <a:solidFill>
                  <a:srgbClr val="FFFFFF"/>
                </a:solidFill>
                <a:latin typeface="Poppins Light"/>
                <a:ea typeface="Poppins Light"/>
                <a:cs typeface="Poppins Light"/>
                <a:sym typeface="Poppins Light"/>
              </a:rPr>
              <a:t>    </a:t>
            </a:r>
            <a:r>
              <a:rPr lang="en-US" b="true" sz="2287">
                <a:solidFill>
                  <a:srgbClr val="840013"/>
                </a:solidFill>
                <a:latin typeface="Poppins Bold"/>
                <a:ea typeface="Poppins Bold"/>
                <a:cs typeface="Poppins Bold"/>
                <a:sym typeface="Poppins Bold"/>
              </a:rPr>
              <a:t>Issue </a:t>
            </a:r>
            <a:r>
              <a:rPr lang="en-US" b="true" sz="2287">
                <a:solidFill>
                  <a:srgbClr val="FFFFFF"/>
                </a:solidFill>
                <a:latin typeface="Poppins Bold"/>
                <a:ea typeface="Poppins Bold"/>
                <a:cs typeface="Poppins Bold"/>
                <a:sym typeface="Poppins Bold"/>
              </a:rPr>
              <a:t>:</a:t>
            </a:r>
            <a:r>
              <a:rPr lang="en-US" sz="2287">
                <a:solidFill>
                  <a:srgbClr val="FFFFFF"/>
                </a:solidFill>
                <a:latin typeface="Poppins Light"/>
                <a:ea typeface="Poppins Light"/>
                <a:cs typeface="Poppins Light"/>
                <a:sym typeface="Poppins Light"/>
              </a:rPr>
              <a:t> 72% of apps failed to unify nutrition, exercise, and biometric data, leading to generic plans.</a:t>
            </a:r>
          </a:p>
          <a:p>
            <a:pPr algn="l">
              <a:lnSpc>
                <a:spcPts val="3202"/>
              </a:lnSpc>
              <a:spcBef>
                <a:spcPct val="0"/>
              </a:spcBef>
            </a:pPr>
            <a:r>
              <a:rPr lang="en-US" sz="2287">
                <a:solidFill>
                  <a:srgbClr val="FFFFFF"/>
                </a:solidFill>
                <a:latin typeface="Poppins Light"/>
                <a:ea typeface="Poppins Light"/>
                <a:cs typeface="Poppins Light"/>
                <a:sym typeface="Poppins Light"/>
              </a:rPr>
              <a:t>    </a:t>
            </a:r>
            <a:r>
              <a:rPr lang="en-US" b="true" sz="2287">
                <a:solidFill>
                  <a:srgbClr val="840013"/>
                </a:solidFill>
                <a:latin typeface="Poppins Bold"/>
                <a:ea typeface="Poppins Bold"/>
                <a:cs typeface="Poppins Bold"/>
                <a:sym typeface="Poppins Bold"/>
              </a:rPr>
              <a:t>Fix </a:t>
            </a:r>
            <a:r>
              <a:rPr lang="en-US" b="true" sz="2287">
                <a:solidFill>
                  <a:srgbClr val="FFFFFF"/>
                </a:solidFill>
                <a:latin typeface="Poppins Bold"/>
                <a:ea typeface="Poppins Bold"/>
                <a:cs typeface="Poppins Bold"/>
                <a:sym typeface="Poppins Bold"/>
              </a:rPr>
              <a:t>: </a:t>
            </a:r>
            <a:r>
              <a:rPr lang="en-US" sz="2287">
                <a:solidFill>
                  <a:srgbClr val="FFFFFF"/>
                </a:solidFill>
                <a:latin typeface="Poppins Light"/>
                <a:ea typeface="Poppins Light"/>
                <a:cs typeface="Poppins Light"/>
                <a:sym typeface="Poppins Light"/>
              </a:rPr>
              <a:t>LIFTOLOGY’s AI integrates all data streams (e.g., adjusts meal plans based on users’ input data).</a:t>
            </a:r>
          </a:p>
          <a:p>
            <a:pPr algn="l">
              <a:lnSpc>
                <a:spcPts val="3202"/>
              </a:lnSpc>
              <a:spcBef>
                <a:spcPct val="0"/>
              </a:spcBef>
            </a:pPr>
          </a:p>
          <a:p>
            <a:pPr algn="l">
              <a:lnSpc>
                <a:spcPts val="3779"/>
              </a:lnSpc>
              <a:spcBef>
                <a:spcPct val="0"/>
              </a:spcBef>
            </a:pPr>
            <a:r>
              <a:rPr lang="en-US" b="true" sz="2699">
                <a:solidFill>
                  <a:srgbClr val="FFFFFF"/>
                </a:solidFill>
                <a:latin typeface="Poppins Bold"/>
                <a:ea typeface="Poppins Bold"/>
                <a:cs typeface="Poppins Bold"/>
                <a:sym typeface="Poppins Bold"/>
              </a:rPr>
              <a:t>2. IoT Dependency (Farrokhi et al., 2021)</a:t>
            </a:r>
          </a:p>
          <a:p>
            <a:pPr algn="l">
              <a:lnSpc>
                <a:spcPts val="3202"/>
              </a:lnSpc>
              <a:spcBef>
                <a:spcPct val="0"/>
              </a:spcBef>
            </a:pPr>
            <a:r>
              <a:rPr lang="en-US" b="true" sz="2287">
                <a:solidFill>
                  <a:srgbClr val="FFFFFF"/>
                </a:solidFill>
                <a:latin typeface="Poppins Bold"/>
                <a:ea typeface="Poppins Bold"/>
                <a:cs typeface="Poppins Bold"/>
                <a:sym typeface="Poppins Bold"/>
              </a:rPr>
              <a:t>     </a:t>
            </a:r>
            <a:r>
              <a:rPr lang="en-US" b="true" sz="2287">
                <a:solidFill>
                  <a:srgbClr val="840013"/>
                </a:solidFill>
                <a:latin typeface="Poppins Bold"/>
                <a:ea typeface="Poppins Bold"/>
                <a:cs typeface="Poppins Bold"/>
                <a:sym typeface="Poppins Bold"/>
              </a:rPr>
              <a:t>Issue </a:t>
            </a:r>
            <a:r>
              <a:rPr lang="en-US" b="true" sz="2287">
                <a:solidFill>
                  <a:srgbClr val="FFFFFF"/>
                </a:solidFill>
                <a:latin typeface="Poppins Bold"/>
                <a:ea typeface="Poppins Bold"/>
                <a:cs typeface="Poppins Bold"/>
                <a:sym typeface="Poppins Bold"/>
              </a:rPr>
              <a:t>:</a:t>
            </a:r>
            <a:r>
              <a:rPr lang="en-US" sz="2287">
                <a:solidFill>
                  <a:srgbClr val="FFFFFF"/>
                </a:solidFill>
                <a:latin typeface="Poppins Light"/>
                <a:ea typeface="Poppins Light"/>
                <a:cs typeface="Poppins Light"/>
                <a:sym typeface="Poppins Light"/>
              </a:rPr>
              <a:t> Over-reliance on wearables excluded non-users and raised privacy concerns.</a:t>
            </a:r>
          </a:p>
          <a:p>
            <a:pPr algn="l">
              <a:lnSpc>
                <a:spcPts val="3202"/>
              </a:lnSpc>
              <a:spcBef>
                <a:spcPct val="0"/>
              </a:spcBef>
            </a:pPr>
            <a:r>
              <a:rPr lang="en-US" sz="2287">
                <a:solidFill>
                  <a:srgbClr val="FFFFFF"/>
                </a:solidFill>
                <a:latin typeface="Poppins Light"/>
                <a:ea typeface="Poppins Light"/>
                <a:cs typeface="Poppins Light"/>
                <a:sym typeface="Poppins Light"/>
              </a:rPr>
              <a:t>    </a:t>
            </a:r>
            <a:r>
              <a:rPr lang="en-US" b="true" sz="2287">
                <a:solidFill>
                  <a:srgbClr val="840013"/>
                </a:solidFill>
                <a:latin typeface="Poppins Bold"/>
                <a:ea typeface="Poppins Bold"/>
                <a:cs typeface="Poppins Bold"/>
                <a:sym typeface="Poppins Bold"/>
              </a:rPr>
              <a:t>Fix </a:t>
            </a:r>
            <a:r>
              <a:rPr lang="en-US" b="true" sz="2287">
                <a:solidFill>
                  <a:srgbClr val="FFFFFF"/>
                </a:solidFill>
                <a:latin typeface="Poppins Bold"/>
                <a:ea typeface="Poppins Bold"/>
                <a:cs typeface="Poppins Bold"/>
                <a:sym typeface="Poppins Bold"/>
              </a:rPr>
              <a:t>: </a:t>
            </a:r>
            <a:r>
              <a:rPr lang="en-US" sz="2287">
                <a:solidFill>
                  <a:srgbClr val="FFFFFF"/>
                </a:solidFill>
                <a:latin typeface="Poppins Light"/>
                <a:ea typeface="Poppins Light"/>
                <a:cs typeface="Poppins Light"/>
                <a:sym typeface="Poppins Light"/>
              </a:rPr>
              <a:t>Device-agnostic computer vision (smartphone cameras) and edge computing eliminate IoT needs.</a:t>
            </a:r>
          </a:p>
          <a:p>
            <a:pPr algn="l">
              <a:lnSpc>
                <a:spcPts val="3202"/>
              </a:lnSpc>
              <a:spcBef>
                <a:spcPct val="0"/>
              </a:spcBef>
            </a:pPr>
          </a:p>
          <a:p>
            <a:pPr algn="l">
              <a:lnSpc>
                <a:spcPts val="3779"/>
              </a:lnSpc>
              <a:spcBef>
                <a:spcPct val="0"/>
              </a:spcBef>
            </a:pPr>
            <a:r>
              <a:rPr lang="en-US" b="true" sz="2699">
                <a:solidFill>
                  <a:srgbClr val="FFFFFF"/>
                </a:solidFill>
                <a:latin typeface="Poppins Bold"/>
                <a:ea typeface="Poppins Bold"/>
                <a:cs typeface="Poppins Bold"/>
                <a:sym typeface="Poppins Bold"/>
              </a:rPr>
              <a:t>3. Injury Risks &amp; Static Plans (F. John Dian, et al.)</a:t>
            </a:r>
          </a:p>
          <a:p>
            <a:pPr algn="l">
              <a:lnSpc>
                <a:spcPts val="3202"/>
              </a:lnSpc>
              <a:spcBef>
                <a:spcPct val="0"/>
              </a:spcBef>
            </a:pPr>
            <a:r>
              <a:rPr lang="en-US" sz="2287">
                <a:solidFill>
                  <a:srgbClr val="FFFFFF"/>
                </a:solidFill>
                <a:latin typeface="Poppins Light"/>
                <a:ea typeface="Poppins Light"/>
                <a:cs typeface="Poppins Light"/>
                <a:sym typeface="Poppins Light"/>
              </a:rPr>
              <a:t>    </a:t>
            </a:r>
            <a:r>
              <a:rPr lang="en-US" b="true" sz="2287">
                <a:solidFill>
                  <a:srgbClr val="840013"/>
                </a:solidFill>
                <a:latin typeface="Poppins Bold"/>
                <a:ea typeface="Poppins Bold"/>
                <a:cs typeface="Poppins Bold"/>
                <a:sym typeface="Poppins Bold"/>
              </a:rPr>
              <a:t>Issue </a:t>
            </a:r>
            <a:r>
              <a:rPr lang="en-US" b="true" sz="2287">
                <a:solidFill>
                  <a:srgbClr val="FFFFFF"/>
                </a:solidFill>
                <a:latin typeface="Poppins Bold"/>
                <a:ea typeface="Poppins Bold"/>
                <a:cs typeface="Poppins Bold"/>
                <a:sym typeface="Poppins Bold"/>
              </a:rPr>
              <a:t>:</a:t>
            </a:r>
            <a:r>
              <a:rPr lang="en-US" sz="2287">
                <a:solidFill>
                  <a:srgbClr val="FFFFFF"/>
                </a:solidFill>
                <a:latin typeface="Poppins Light"/>
                <a:ea typeface="Poppins Light"/>
                <a:cs typeface="Poppins Light"/>
                <a:sym typeface="Poppins Light"/>
              </a:rPr>
              <a:t> 27% of users reported injuries from poor exercise form.</a:t>
            </a:r>
          </a:p>
          <a:p>
            <a:pPr algn="l">
              <a:lnSpc>
                <a:spcPts val="3202"/>
              </a:lnSpc>
              <a:spcBef>
                <a:spcPct val="0"/>
              </a:spcBef>
            </a:pPr>
            <a:r>
              <a:rPr lang="en-US" sz="2287">
                <a:solidFill>
                  <a:srgbClr val="FFFFFF"/>
                </a:solidFill>
                <a:latin typeface="Poppins Light"/>
                <a:ea typeface="Poppins Light"/>
                <a:cs typeface="Poppins Light"/>
                <a:sym typeface="Poppins Light"/>
              </a:rPr>
              <a:t>    </a:t>
            </a:r>
            <a:r>
              <a:rPr lang="en-US" b="true" sz="2287">
                <a:solidFill>
                  <a:srgbClr val="840013"/>
                </a:solidFill>
                <a:latin typeface="Poppins Bold"/>
                <a:ea typeface="Poppins Bold"/>
                <a:cs typeface="Poppins Bold"/>
                <a:sym typeface="Poppins Bold"/>
              </a:rPr>
              <a:t>Fix </a:t>
            </a:r>
            <a:r>
              <a:rPr lang="en-US" b="true" sz="2287">
                <a:solidFill>
                  <a:srgbClr val="FFFFFF"/>
                </a:solidFill>
                <a:latin typeface="Poppins Bold"/>
                <a:ea typeface="Poppins Bold"/>
                <a:cs typeface="Poppins Bold"/>
                <a:sym typeface="Poppins Bold"/>
              </a:rPr>
              <a:t>:</a:t>
            </a:r>
            <a:r>
              <a:rPr lang="en-US" sz="2287">
                <a:solidFill>
                  <a:srgbClr val="FFFFFF"/>
                </a:solidFill>
                <a:latin typeface="Poppins Light"/>
                <a:ea typeface="Poppins Light"/>
                <a:cs typeface="Poppins Light"/>
                <a:sym typeface="Poppins Light"/>
              </a:rPr>
              <a:t> Real-time form correction </a:t>
            </a:r>
          </a:p>
          <a:p>
            <a:pPr algn="l">
              <a:lnSpc>
                <a:spcPts val="3202"/>
              </a:lnSpc>
              <a:spcBef>
                <a:spcPct val="0"/>
              </a:spcBef>
            </a:pPr>
          </a:p>
          <a:p>
            <a:pPr algn="l">
              <a:lnSpc>
                <a:spcPts val="3202"/>
              </a:lnSpc>
              <a:spcBef>
                <a:spcPct val="0"/>
              </a:spcBef>
            </a:pPr>
          </a:p>
          <a:p>
            <a:pPr algn="l">
              <a:lnSpc>
                <a:spcPts val="3202"/>
              </a:lnSpc>
              <a:spcBef>
                <a:spcPct val="0"/>
              </a:spcBef>
            </a:pPr>
          </a:p>
          <a:p>
            <a:pPr algn="l">
              <a:lnSpc>
                <a:spcPts val="3202"/>
              </a:lnSpc>
              <a:spcBef>
                <a:spcPct val="0"/>
              </a:spcBef>
            </a:pPr>
            <a:r>
              <a:rPr lang="en-US" b="true" sz="2287">
                <a:solidFill>
                  <a:srgbClr val="840013"/>
                </a:solidFill>
                <a:latin typeface="Poppins Bold"/>
                <a:ea typeface="Poppins Bold"/>
                <a:cs typeface="Poppins Bold"/>
                <a:sym typeface="Poppins Bold"/>
              </a:rPr>
              <a:t>Outcome</a:t>
            </a:r>
            <a:r>
              <a:rPr lang="en-US" sz="2287">
                <a:solidFill>
                  <a:srgbClr val="FFFFFF"/>
                </a:solidFill>
                <a:latin typeface="Poppins Light"/>
                <a:ea typeface="Poppins Light"/>
                <a:cs typeface="Poppins Light"/>
                <a:sym typeface="Poppins Light"/>
              </a:rPr>
              <a:t>: LIFTOLOGY contributes to bridge research-practice gaps, offering accessible, personalized, and safer fitness guidance.</a:t>
            </a:r>
          </a:p>
        </p:txBody>
      </p:sp>
      <p:sp>
        <p:nvSpPr>
          <p:cNvPr name="Freeform 8" id="8"/>
          <p:cNvSpPr/>
          <p:nvPr/>
        </p:nvSpPr>
        <p:spPr>
          <a:xfrm flipH="false" flipV="false" rot="-10800000">
            <a:off x="15099396" y="9479194"/>
            <a:ext cx="3219515" cy="807806"/>
          </a:xfrm>
          <a:custGeom>
            <a:avLst/>
            <a:gdLst/>
            <a:ahLst/>
            <a:cxnLst/>
            <a:rect r="r" b="b" t="t" l="l"/>
            <a:pathLst>
              <a:path h="807806" w="3219515">
                <a:moveTo>
                  <a:pt x="0" y="0"/>
                </a:moveTo>
                <a:lnTo>
                  <a:pt x="3219515" y="0"/>
                </a:lnTo>
                <a:lnTo>
                  <a:pt x="3219515" y="807806"/>
                </a:lnTo>
                <a:lnTo>
                  <a:pt x="0" y="807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958822" y="1211619"/>
            <a:ext cx="5922364" cy="602867"/>
          </a:xfrm>
          <a:prstGeom prst="rect">
            <a:avLst/>
          </a:prstGeom>
        </p:spPr>
        <p:txBody>
          <a:bodyPr anchor="t" rtlCol="false" tIns="0" lIns="0" bIns="0" rIns="0">
            <a:spAutoFit/>
          </a:bodyPr>
          <a:lstStyle/>
          <a:p>
            <a:pPr algn="ctr">
              <a:lnSpc>
                <a:spcPts val="5096"/>
              </a:lnSpc>
              <a:spcBef>
                <a:spcPct val="0"/>
              </a:spcBef>
            </a:pPr>
            <a:r>
              <a:rPr lang="en-US" b="true" sz="3640" i="true">
                <a:solidFill>
                  <a:srgbClr val="B4001A"/>
                </a:solidFill>
                <a:latin typeface="DM Sans Bold Italics"/>
                <a:ea typeface="DM Sans Bold Italics"/>
                <a:cs typeface="DM Sans Bold Italics"/>
                <a:sym typeface="DM Sans Bold Italics"/>
              </a:rPr>
              <a:t>LIMITATIONS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05</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Implementation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400629" y="1781941"/>
            <a:ext cx="17486742" cy="1390388"/>
          </a:xfrm>
          <a:prstGeom prst="rect">
            <a:avLst/>
          </a:prstGeom>
        </p:spPr>
        <p:txBody>
          <a:bodyPr anchor="t" rtlCol="false" tIns="0" lIns="0" bIns="0" rIns="0">
            <a:spAutoFit/>
          </a:bodyPr>
          <a:lstStyle/>
          <a:p>
            <a:pPr algn="l" marL="502256" indent="-251128" lvl="1">
              <a:lnSpc>
                <a:spcPts val="3768"/>
              </a:lnSpc>
              <a:buFont typeface="Arial"/>
              <a:buChar char="•"/>
            </a:pPr>
            <a:r>
              <a:rPr lang="en-US" sz="2326">
                <a:solidFill>
                  <a:srgbClr val="FFFFFF"/>
                </a:solidFill>
                <a:latin typeface="DM Sans"/>
                <a:ea typeface="DM Sans"/>
                <a:cs typeface="DM Sans"/>
                <a:sym typeface="DM Sans"/>
              </a:rPr>
              <a:t>This fitness dataset provides personalized exercise plans tailored to individuals' physical features, and gender. </a:t>
            </a:r>
          </a:p>
          <a:p>
            <a:pPr algn="l" marL="502256" indent="-251128" lvl="1">
              <a:lnSpc>
                <a:spcPts val="3768"/>
              </a:lnSpc>
              <a:buFont typeface="Arial"/>
              <a:buChar char="•"/>
            </a:pPr>
            <a:r>
              <a:rPr lang="en-US" sz="2326">
                <a:solidFill>
                  <a:srgbClr val="FFFFFF"/>
                </a:solidFill>
                <a:latin typeface="DM Sans"/>
                <a:ea typeface="DM Sans"/>
                <a:cs typeface="DM Sans"/>
                <a:sym typeface="DM Sans"/>
              </a:rPr>
              <a:t>It is designed to assist individuals in achieving their fitness goals by offering customized workout routines that optimize effectiveness and safety.</a:t>
            </a:r>
          </a:p>
        </p:txBody>
      </p:sp>
      <p:sp>
        <p:nvSpPr>
          <p:cNvPr name="TextBox 9" id="9"/>
          <p:cNvSpPr txBox="true"/>
          <p:nvPr/>
        </p:nvSpPr>
        <p:spPr>
          <a:xfrm rot="0">
            <a:off x="11336936" y="204628"/>
            <a:ext cx="5922364" cy="1001754"/>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DATASET FOR FITNESS EXERCISES USING BFP &amp; BMI</a:t>
            </a:r>
          </a:p>
        </p:txBody>
      </p:sp>
      <p:sp>
        <p:nvSpPr>
          <p:cNvPr name="TextBox 10" id="10"/>
          <p:cNvSpPr txBox="true"/>
          <p:nvPr/>
        </p:nvSpPr>
        <p:spPr>
          <a:xfrm rot="0">
            <a:off x="687882" y="3776572"/>
            <a:ext cx="2812923" cy="497895"/>
          </a:xfrm>
          <a:prstGeom prst="rect">
            <a:avLst/>
          </a:prstGeom>
        </p:spPr>
        <p:txBody>
          <a:bodyPr anchor="t" rtlCol="false" tIns="0" lIns="0" bIns="0" rIns="0">
            <a:spAutoFit/>
          </a:bodyPr>
          <a:lstStyle/>
          <a:p>
            <a:pPr algn="ctr">
              <a:lnSpc>
                <a:spcPts val="4059"/>
              </a:lnSpc>
              <a:spcBef>
                <a:spcPct val="0"/>
              </a:spcBef>
            </a:pPr>
            <a:r>
              <a:rPr lang="en-US" b="true" sz="2899" i="true">
                <a:solidFill>
                  <a:srgbClr val="840013"/>
                </a:solidFill>
                <a:latin typeface="DM Sans Bold Italics"/>
                <a:ea typeface="DM Sans Bold Italics"/>
                <a:cs typeface="DM Sans Bold Italics"/>
                <a:sym typeface="DM Sans Bold Italics"/>
              </a:rPr>
              <a:t>KEY FEATURES :</a:t>
            </a:r>
          </a:p>
        </p:txBody>
      </p:sp>
      <p:sp>
        <p:nvSpPr>
          <p:cNvPr name="TextBox 11" id="11"/>
          <p:cNvSpPr txBox="true"/>
          <p:nvPr/>
        </p:nvSpPr>
        <p:spPr>
          <a:xfrm rot="0">
            <a:off x="544255" y="4934611"/>
            <a:ext cx="17199489" cy="1207562"/>
          </a:xfrm>
          <a:prstGeom prst="rect">
            <a:avLst/>
          </a:prstGeom>
        </p:spPr>
        <p:txBody>
          <a:bodyPr anchor="t" rtlCol="false" tIns="0" lIns="0" bIns="0" rIns="0">
            <a:spAutoFit/>
          </a:bodyPr>
          <a:lstStyle/>
          <a:p>
            <a:pPr algn="l" marL="503048" indent="-251524" lvl="1">
              <a:lnSpc>
                <a:spcPts val="3262"/>
              </a:lnSpc>
              <a:buFont typeface="Arial"/>
              <a:buChar char="•"/>
            </a:pPr>
            <a:r>
              <a:rPr lang="en-US" b="true" sz="2330">
                <a:solidFill>
                  <a:srgbClr val="FFFFFF"/>
                </a:solidFill>
                <a:latin typeface="DM Sans Bold"/>
                <a:ea typeface="DM Sans Bold"/>
                <a:cs typeface="DM Sans Bold"/>
                <a:sym typeface="DM Sans Bold"/>
              </a:rPr>
              <a:t>Physical Features:</a:t>
            </a:r>
            <a:r>
              <a:rPr lang="en-US" sz="2330">
                <a:solidFill>
                  <a:srgbClr val="FFFFFF"/>
                </a:solidFill>
                <a:latin typeface="DM Sans"/>
                <a:ea typeface="DM Sans"/>
                <a:cs typeface="DM Sans"/>
                <a:sym typeface="DM Sans"/>
              </a:rPr>
              <a:t> The dataset includes physical attributes such as height (h), weight (w), body mass index (BMI), body fat percentage(BFP), and other relevant metrics. These features are crucial for determining an individual's baseline fitness level and guiding exercise recommendations.</a:t>
            </a:r>
          </a:p>
        </p:txBody>
      </p:sp>
      <p:sp>
        <p:nvSpPr>
          <p:cNvPr name="TextBox 12" id="12"/>
          <p:cNvSpPr txBox="true"/>
          <p:nvPr/>
        </p:nvSpPr>
        <p:spPr>
          <a:xfrm rot="0">
            <a:off x="544255" y="6475629"/>
            <a:ext cx="17199489" cy="798068"/>
          </a:xfrm>
          <a:prstGeom prst="rect">
            <a:avLst/>
          </a:prstGeom>
        </p:spPr>
        <p:txBody>
          <a:bodyPr anchor="t" rtlCol="false" tIns="0" lIns="0" bIns="0" rIns="0">
            <a:spAutoFit/>
          </a:bodyPr>
          <a:lstStyle/>
          <a:p>
            <a:pPr algn="l" marL="503048" indent="-251524" lvl="1">
              <a:lnSpc>
                <a:spcPts val="3262"/>
              </a:lnSpc>
              <a:buFont typeface="Arial"/>
              <a:buChar char="•"/>
            </a:pPr>
            <a:r>
              <a:rPr lang="en-US" b="true" sz="2330">
                <a:solidFill>
                  <a:srgbClr val="FFFFFF"/>
                </a:solidFill>
                <a:latin typeface="DM Sans Bold"/>
                <a:ea typeface="DM Sans Bold"/>
                <a:cs typeface="DM Sans Bold"/>
                <a:sym typeface="DM Sans Bold"/>
              </a:rPr>
              <a:t>Gender:</a:t>
            </a:r>
            <a:r>
              <a:rPr lang="en-US" sz="2330">
                <a:solidFill>
                  <a:srgbClr val="FFFFFF"/>
                </a:solidFill>
                <a:latin typeface="DM Sans"/>
                <a:ea typeface="DM Sans"/>
                <a:cs typeface="DM Sans"/>
                <a:sym typeface="DM Sans"/>
              </a:rPr>
              <a:t> Gender is an essential factor in designing personalized exercise plans. The dataset categorizes individuals into different gender groups to account for physiological differences and tailor workouts accordingly.</a:t>
            </a:r>
          </a:p>
        </p:txBody>
      </p:sp>
      <p:sp>
        <p:nvSpPr>
          <p:cNvPr name="TextBox 13" id="13"/>
          <p:cNvSpPr txBox="true"/>
          <p:nvPr/>
        </p:nvSpPr>
        <p:spPr>
          <a:xfrm rot="0">
            <a:off x="400629" y="8092847"/>
            <a:ext cx="17199489" cy="798068"/>
          </a:xfrm>
          <a:prstGeom prst="rect">
            <a:avLst/>
          </a:prstGeom>
        </p:spPr>
        <p:txBody>
          <a:bodyPr anchor="t" rtlCol="false" tIns="0" lIns="0" bIns="0" rIns="0">
            <a:spAutoFit/>
          </a:bodyPr>
          <a:lstStyle/>
          <a:p>
            <a:pPr algn="l">
              <a:lnSpc>
                <a:spcPts val="3262"/>
              </a:lnSpc>
            </a:pPr>
            <a:r>
              <a:rPr lang="en-US" sz="2330" b="true">
                <a:solidFill>
                  <a:srgbClr val="B4001A"/>
                </a:solidFill>
                <a:latin typeface="DM Sans Bold"/>
                <a:ea typeface="DM Sans Bold"/>
                <a:cs typeface="DM Sans Bold"/>
                <a:sym typeface="DM Sans Bold"/>
              </a:rPr>
              <a:t>Fitness Goals</a:t>
            </a:r>
            <a:r>
              <a:rPr lang="en-US" sz="2330" b="true">
                <a:solidFill>
                  <a:srgbClr val="840013"/>
                </a:solidFill>
                <a:latin typeface="DM Sans Bold"/>
                <a:ea typeface="DM Sans Bold"/>
                <a:cs typeface="DM Sans Bold"/>
                <a:sym typeface="DM Sans Bold"/>
              </a:rPr>
              <a:t>: </a:t>
            </a:r>
            <a:r>
              <a:rPr lang="en-US" sz="2330" b="true">
                <a:solidFill>
                  <a:srgbClr val="FFFFFF"/>
                </a:solidFill>
                <a:latin typeface="DM Sans Bold"/>
                <a:ea typeface="DM Sans Bold"/>
                <a:cs typeface="DM Sans Bold"/>
                <a:sym typeface="DM Sans Bold"/>
              </a:rPr>
              <a:t>The dataset allows individuals to set personalized fitness goals such as Exercise plans tailored to help individuals achieve their specific objectives effectively and efficiently.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68573" y="2180074"/>
            <a:ext cx="11301259" cy="3559897"/>
          </a:xfrm>
          <a:custGeom>
            <a:avLst/>
            <a:gdLst/>
            <a:ahLst/>
            <a:cxnLst/>
            <a:rect r="r" b="b" t="t" l="l"/>
            <a:pathLst>
              <a:path h="3559897" w="11301259">
                <a:moveTo>
                  <a:pt x="0" y="0"/>
                </a:moveTo>
                <a:lnTo>
                  <a:pt x="11301259" y="0"/>
                </a:lnTo>
                <a:lnTo>
                  <a:pt x="11301259" y="3559896"/>
                </a:lnTo>
                <a:lnTo>
                  <a:pt x="0" y="3559896"/>
                </a:lnTo>
                <a:lnTo>
                  <a:pt x="0" y="0"/>
                </a:lnTo>
                <a:close/>
              </a:path>
            </a:pathLst>
          </a:custGeom>
          <a:blipFill>
            <a:blip r:embed="rId4"/>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687882" y="2607655"/>
            <a:ext cx="5631644" cy="2159636"/>
          </a:xfrm>
          <a:prstGeom prst="rect">
            <a:avLst/>
          </a:prstGeom>
        </p:spPr>
        <p:txBody>
          <a:bodyPr anchor="t" rtlCol="false" tIns="0" lIns="0" bIns="0" rIns="0">
            <a:spAutoFit/>
          </a:bodyPr>
          <a:lstStyle/>
          <a:p>
            <a:pPr algn="l" marL="669281" indent="-334641" lvl="1">
              <a:lnSpc>
                <a:spcPts val="4339"/>
              </a:lnSpc>
              <a:buFont typeface="Arial"/>
              <a:buChar char="•"/>
            </a:pPr>
            <a:r>
              <a:rPr lang="en-US" sz="3099">
                <a:solidFill>
                  <a:srgbClr val="FFFFFF"/>
                </a:solidFill>
                <a:latin typeface="DM Sans"/>
                <a:ea typeface="DM Sans"/>
                <a:cs typeface="DM Sans"/>
                <a:sym typeface="DM Sans"/>
              </a:rPr>
              <a:t>A quick overview of the dataset to provide insights  into its structure, columns, and sample data</a:t>
            </a:r>
          </a:p>
        </p:txBody>
      </p:sp>
      <p:sp>
        <p:nvSpPr>
          <p:cNvPr name="TextBox 10" id="10"/>
          <p:cNvSpPr txBox="true"/>
          <p:nvPr/>
        </p:nvSpPr>
        <p:spPr>
          <a:xfrm rot="0">
            <a:off x="687882" y="6682945"/>
            <a:ext cx="17381950" cy="1805307"/>
          </a:xfrm>
          <a:prstGeom prst="rect">
            <a:avLst/>
          </a:prstGeom>
        </p:spPr>
        <p:txBody>
          <a:bodyPr anchor="t" rtlCol="false" tIns="0" lIns="0" bIns="0" rIns="0">
            <a:spAutoFit/>
          </a:bodyPr>
          <a:lstStyle/>
          <a:p>
            <a:pPr algn="l" marL="669281" indent="-334641" lvl="1">
              <a:lnSpc>
                <a:spcPts val="4804"/>
              </a:lnSpc>
              <a:buFont typeface="Arial"/>
              <a:buChar char="•"/>
            </a:pPr>
            <a:r>
              <a:rPr lang="en-US" b="true" sz="3099">
                <a:solidFill>
                  <a:srgbClr val="FFFFFF"/>
                </a:solidFill>
                <a:latin typeface="DM Sans Bold"/>
                <a:ea typeface="DM Sans Bold"/>
                <a:cs typeface="DM Sans Bold"/>
                <a:sym typeface="DM Sans Bold"/>
              </a:rPr>
              <a:t>Dataset Structure:</a:t>
            </a:r>
            <a:r>
              <a:rPr lang="en-US" sz="3099">
                <a:solidFill>
                  <a:srgbClr val="FFFFFF"/>
                </a:solidFill>
                <a:latin typeface="DM Sans"/>
                <a:ea typeface="DM Sans"/>
                <a:cs typeface="DM Sans"/>
                <a:sym typeface="DM Sans"/>
              </a:rPr>
              <a:t> The dataset contains 9 columns, each providing specific information about individuals, including their </a:t>
            </a:r>
            <a:r>
              <a:rPr lang="en-US" b="true" sz="3099">
                <a:solidFill>
                  <a:srgbClr val="B4001A"/>
                </a:solidFill>
                <a:latin typeface="DM Sans Bold"/>
                <a:ea typeface="DM Sans Bold"/>
                <a:cs typeface="DM Sans Bold"/>
                <a:sym typeface="DM Sans Bold"/>
              </a:rPr>
              <a:t>Weight</a:t>
            </a:r>
            <a:r>
              <a:rPr lang="en-US" sz="3099">
                <a:solidFill>
                  <a:srgbClr val="FFFFFF"/>
                </a:solidFill>
                <a:latin typeface="DM Sans"/>
                <a:ea typeface="DM Sans"/>
                <a:cs typeface="DM Sans"/>
                <a:sym typeface="DM Sans"/>
              </a:rPr>
              <a:t>,</a:t>
            </a:r>
            <a:r>
              <a:rPr lang="en-US" sz="3099">
                <a:solidFill>
                  <a:srgbClr val="B4001A"/>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Height</a:t>
            </a:r>
            <a:r>
              <a:rPr lang="en-US" sz="3099">
                <a:solidFill>
                  <a:srgbClr val="FFFFFF"/>
                </a:solidFill>
                <a:latin typeface="DM Sans"/>
                <a:ea typeface="DM Sans"/>
                <a:cs typeface="DM Sans"/>
                <a:sym typeface="DM Sans"/>
              </a:rPr>
              <a:t>, </a:t>
            </a:r>
            <a:r>
              <a:rPr lang="en-US" sz="3099">
                <a:solidFill>
                  <a:srgbClr val="B4001A"/>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BMI</a:t>
            </a:r>
            <a:r>
              <a:rPr lang="en-US" sz="3099">
                <a:solidFill>
                  <a:srgbClr val="FFFFFF"/>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BMIcase</a:t>
            </a:r>
            <a:r>
              <a:rPr lang="en-US" sz="3099">
                <a:solidFill>
                  <a:srgbClr val="FFFFFF"/>
                </a:solidFill>
                <a:latin typeface="DM Sans"/>
                <a:ea typeface="DM Sans"/>
                <a:cs typeface="DM Sans"/>
                <a:sym typeface="DM Sans"/>
              </a:rPr>
              <a:t>,</a:t>
            </a:r>
            <a:r>
              <a:rPr lang="en-US" sz="3099">
                <a:solidFill>
                  <a:srgbClr val="B4001A"/>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Body fat percentage</a:t>
            </a:r>
            <a:r>
              <a:rPr lang="en-US" sz="3099">
                <a:solidFill>
                  <a:srgbClr val="FFFFFF"/>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BFPcase</a:t>
            </a:r>
            <a:r>
              <a:rPr lang="en-US" sz="3099">
                <a:solidFill>
                  <a:srgbClr val="FFFFFF"/>
                </a:solidFill>
                <a:latin typeface="DM Sans"/>
                <a:ea typeface="DM Sans"/>
                <a:cs typeface="DM Sans"/>
                <a:sym typeface="DM Sans"/>
              </a:rPr>
              <a:t>, </a:t>
            </a:r>
            <a:r>
              <a:rPr lang="en-US" sz="3099">
                <a:solidFill>
                  <a:srgbClr val="B4001A"/>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Gender</a:t>
            </a:r>
            <a:r>
              <a:rPr lang="en-US" sz="3099">
                <a:solidFill>
                  <a:srgbClr val="FFFFFF"/>
                </a:solidFill>
                <a:latin typeface="DM Sans"/>
                <a:ea typeface="DM Sans"/>
                <a:cs typeface="DM Sans"/>
                <a:sym typeface="DM Sans"/>
              </a:rPr>
              <a:t>,</a:t>
            </a:r>
            <a:r>
              <a:rPr lang="en-US" sz="3099">
                <a:solidFill>
                  <a:srgbClr val="B4001A"/>
                </a:solidFill>
                <a:latin typeface="DM Sans"/>
                <a:ea typeface="DM Sans"/>
                <a:cs typeface="DM Sans"/>
                <a:sym typeface="DM Sans"/>
              </a:rPr>
              <a:t> </a:t>
            </a:r>
            <a:r>
              <a:rPr lang="en-US" b="true" sz="3099">
                <a:solidFill>
                  <a:srgbClr val="B4001A"/>
                </a:solidFill>
                <a:latin typeface="DM Sans Bold"/>
                <a:ea typeface="DM Sans Bold"/>
                <a:cs typeface="DM Sans Bold"/>
                <a:sym typeface="DM Sans Bold"/>
              </a:rPr>
              <a:t>Age</a:t>
            </a:r>
            <a:r>
              <a:rPr lang="en-US" sz="3099">
                <a:solidFill>
                  <a:srgbClr val="FFFFFF"/>
                </a:solidFill>
                <a:latin typeface="DM Sans"/>
                <a:ea typeface="DM Sans"/>
                <a:cs typeface="DM Sans"/>
                <a:sym typeface="DM Sans"/>
              </a:rPr>
              <a:t>, </a:t>
            </a:r>
            <a:r>
              <a:rPr lang="en-US" sz="3099">
                <a:solidFill>
                  <a:srgbClr val="B4001A"/>
                </a:solidFill>
                <a:latin typeface="DM Sans"/>
                <a:ea typeface="DM Sans"/>
                <a:cs typeface="DM Sans"/>
                <a:sym typeface="DM Sans"/>
              </a:rPr>
              <a:t> </a:t>
            </a:r>
            <a:r>
              <a:rPr lang="en-US" sz="3099">
                <a:solidFill>
                  <a:srgbClr val="FFFFFF"/>
                </a:solidFill>
                <a:latin typeface="DM Sans"/>
                <a:ea typeface="DM Sans"/>
                <a:cs typeface="DM Sans"/>
                <a:sym typeface="DM Sans"/>
              </a:rPr>
              <a:t>and </a:t>
            </a:r>
            <a:r>
              <a:rPr lang="en-US" b="true" sz="3099">
                <a:solidFill>
                  <a:srgbClr val="B4001A"/>
                </a:solidFill>
                <a:latin typeface="DM Sans Bold"/>
                <a:ea typeface="DM Sans Bold"/>
                <a:cs typeface="DM Sans Bold"/>
                <a:sym typeface="DM Sans Bold"/>
              </a:rPr>
              <a:t>Exercise recommendation plan</a:t>
            </a:r>
            <a:r>
              <a:rPr lang="en-US" sz="3099">
                <a:solidFill>
                  <a:srgbClr val="FFFFFF"/>
                </a:solidFill>
                <a:latin typeface="DM Sans"/>
                <a:ea typeface="DM Sans"/>
                <a:cs typeface="DM Sans"/>
                <a:sym typeface="DM Sans"/>
              </a:rPr>
              <a:t>.</a:t>
            </a:r>
          </a:p>
        </p:txBody>
      </p:sp>
      <p:sp>
        <p:nvSpPr>
          <p:cNvPr name="TextBox 11" id="11"/>
          <p:cNvSpPr txBox="true"/>
          <p:nvPr/>
        </p:nvSpPr>
        <p:spPr>
          <a:xfrm rot="0">
            <a:off x="11545829" y="6103095"/>
            <a:ext cx="1746746" cy="283401"/>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Poppins Light"/>
                <a:ea typeface="Poppins Light"/>
                <a:cs typeface="Poppins Light"/>
                <a:sym typeface="Poppins Light"/>
              </a:rPr>
              <a:t>Fig 1. Raw dataset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58758"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86741" y="2270019"/>
            <a:ext cx="11301259" cy="4506377"/>
          </a:xfrm>
          <a:custGeom>
            <a:avLst/>
            <a:gdLst/>
            <a:ahLst/>
            <a:cxnLst/>
            <a:rect r="r" b="b" t="t" l="l"/>
            <a:pathLst>
              <a:path h="4506377" w="11301259">
                <a:moveTo>
                  <a:pt x="0" y="0"/>
                </a:moveTo>
                <a:lnTo>
                  <a:pt x="11301259" y="0"/>
                </a:lnTo>
                <a:lnTo>
                  <a:pt x="11301259" y="4506377"/>
                </a:lnTo>
                <a:lnTo>
                  <a:pt x="0" y="4506377"/>
                </a:lnTo>
                <a:lnTo>
                  <a:pt x="0" y="0"/>
                </a:lnTo>
                <a:close/>
              </a:path>
            </a:pathLst>
          </a:custGeom>
          <a:blipFill>
            <a:blip r:embed="rId4"/>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468716" y="2222394"/>
            <a:ext cx="6166851" cy="4754779"/>
          </a:xfrm>
          <a:prstGeom prst="rect">
            <a:avLst/>
          </a:prstGeom>
        </p:spPr>
        <p:txBody>
          <a:bodyPr anchor="t" rtlCol="false" tIns="0" lIns="0" bIns="0" rIns="0">
            <a:spAutoFit/>
          </a:bodyPr>
          <a:lstStyle/>
          <a:p>
            <a:pPr algn="just" marL="551406" indent="-275703" lvl="1">
              <a:lnSpc>
                <a:spcPts val="3575"/>
              </a:lnSpc>
              <a:buAutoNum type="arabicPeriod" startAt="1"/>
            </a:pPr>
            <a:r>
              <a:rPr lang="en-US" b="true" sz="2553">
                <a:solidFill>
                  <a:srgbClr val="FFFFFF"/>
                </a:solidFill>
                <a:latin typeface="DM Sans Bold"/>
                <a:ea typeface="DM Sans Bold"/>
                <a:cs typeface="DM Sans Bold"/>
                <a:sym typeface="DM Sans Bold"/>
              </a:rPr>
              <a:t>Handling Categorical Data :</a:t>
            </a:r>
          </a:p>
          <a:p>
            <a:pPr algn="l" marL="539749" indent="-269875" lvl="1">
              <a:lnSpc>
                <a:spcPts val="2999"/>
              </a:lnSpc>
              <a:buFont typeface="Arial"/>
              <a:buChar char="•"/>
            </a:pPr>
            <a:r>
              <a:rPr lang="en-US" sz="2499">
                <a:solidFill>
                  <a:srgbClr val="FFFFFF"/>
                </a:solidFill>
                <a:latin typeface="DM Sans"/>
                <a:ea typeface="DM Sans"/>
                <a:cs typeface="DM Sans"/>
                <a:sym typeface="DM Sans"/>
              </a:rPr>
              <a:t>Used Label Encoding for Gender, BFPcase, and BMIcase.</a:t>
            </a:r>
          </a:p>
          <a:p>
            <a:pPr algn="just">
              <a:lnSpc>
                <a:spcPts val="3575"/>
              </a:lnSpc>
            </a:pPr>
          </a:p>
          <a:p>
            <a:pPr algn="just" marL="551406" indent="-275703" lvl="1">
              <a:lnSpc>
                <a:spcPts val="3575"/>
              </a:lnSpc>
              <a:buAutoNum type="arabicPeriod" startAt="1"/>
            </a:pPr>
            <a:r>
              <a:rPr lang="en-US" b="true" sz="2553">
                <a:solidFill>
                  <a:srgbClr val="FFFFFF"/>
                </a:solidFill>
                <a:latin typeface="DM Sans Bold"/>
                <a:ea typeface="DM Sans Bold"/>
                <a:cs typeface="DM Sans Bold"/>
                <a:sym typeface="DM Sans Bold"/>
              </a:rPr>
              <a:t>Feature Scaling :</a:t>
            </a:r>
          </a:p>
          <a:p>
            <a:pPr algn="l" marL="551406" indent="-275703" lvl="1">
              <a:lnSpc>
                <a:spcPts val="3575"/>
              </a:lnSpc>
              <a:buFont typeface="Arial"/>
              <a:buChar char="•"/>
            </a:pPr>
            <a:r>
              <a:rPr lang="en-US" sz="2553">
                <a:solidFill>
                  <a:srgbClr val="FFFFFF"/>
                </a:solidFill>
                <a:latin typeface="DM Sans"/>
                <a:ea typeface="DM Sans"/>
                <a:cs typeface="DM Sans"/>
                <a:sym typeface="DM Sans"/>
              </a:rPr>
              <a:t>Applied StandardScaler to numerical columns (Weight, Height, BMI, etc.).</a:t>
            </a:r>
          </a:p>
          <a:p>
            <a:pPr algn="just">
              <a:lnSpc>
                <a:spcPts val="3575"/>
              </a:lnSpc>
            </a:pPr>
          </a:p>
          <a:p>
            <a:pPr algn="just" marL="551406" indent="-275703" lvl="1">
              <a:lnSpc>
                <a:spcPts val="3575"/>
              </a:lnSpc>
              <a:buAutoNum type="arabicPeriod" startAt="1"/>
            </a:pPr>
            <a:r>
              <a:rPr lang="en-US" b="true" sz="2553">
                <a:solidFill>
                  <a:srgbClr val="FFFFFF"/>
                </a:solidFill>
                <a:latin typeface="DM Sans Bold"/>
                <a:ea typeface="DM Sans Bold"/>
                <a:cs typeface="DM Sans Bold"/>
                <a:sym typeface="DM Sans Bold"/>
              </a:rPr>
              <a:t>Dropping Unnecessary Columns :</a:t>
            </a:r>
          </a:p>
          <a:p>
            <a:pPr algn="l" marL="551406" indent="-275703" lvl="1">
              <a:lnSpc>
                <a:spcPts val="3575"/>
              </a:lnSpc>
              <a:buFont typeface="Arial"/>
              <a:buChar char="•"/>
            </a:pPr>
            <a:r>
              <a:rPr lang="en-US" sz="2553">
                <a:solidFill>
                  <a:srgbClr val="FFFFFF"/>
                </a:solidFill>
                <a:latin typeface="DM Sans"/>
                <a:ea typeface="DM Sans"/>
                <a:cs typeface="DM Sans"/>
                <a:sym typeface="DM Sans"/>
              </a:rPr>
              <a:t>Removed BFPcase and BMIcase.</a:t>
            </a:r>
          </a:p>
          <a:p>
            <a:pPr algn="just">
              <a:lnSpc>
                <a:spcPts val="3575"/>
              </a:lnSpc>
            </a:pPr>
          </a:p>
        </p:txBody>
      </p:sp>
      <p:sp>
        <p:nvSpPr>
          <p:cNvPr name="TextBox 10" id="10"/>
          <p:cNvSpPr txBox="true"/>
          <p:nvPr/>
        </p:nvSpPr>
        <p:spPr>
          <a:xfrm rot="0">
            <a:off x="468716" y="8026252"/>
            <a:ext cx="14566730" cy="1073839"/>
          </a:xfrm>
          <a:prstGeom prst="rect">
            <a:avLst/>
          </a:prstGeom>
        </p:spPr>
        <p:txBody>
          <a:bodyPr anchor="t" rtlCol="false" tIns="0" lIns="0" bIns="0" rIns="0">
            <a:spAutoFit/>
          </a:bodyPr>
          <a:lstStyle/>
          <a:p>
            <a:pPr algn="just" marL="669289" indent="-334645" lvl="1">
              <a:lnSpc>
                <a:spcPts val="4339"/>
              </a:lnSpc>
              <a:buFont typeface="Arial"/>
              <a:buChar char="•"/>
            </a:pPr>
            <a:r>
              <a:rPr lang="en-US" b="true" sz="3099">
                <a:solidFill>
                  <a:srgbClr val="FFFFFF"/>
                </a:solidFill>
                <a:latin typeface="DM Sans Bold"/>
                <a:ea typeface="DM Sans Bold"/>
                <a:cs typeface="DM Sans Bold"/>
                <a:sym typeface="DM Sans Bold"/>
              </a:rPr>
              <a:t>Splitting method : </a:t>
            </a:r>
            <a:r>
              <a:rPr lang="en-US" sz="3099">
                <a:solidFill>
                  <a:srgbClr val="FFFFFF"/>
                </a:solidFill>
                <a:latin typeface="DM Sans"/>
                <a:ea typeface="DM Sans"/>
                <a:cs typeface="DM Sans"/>
                <a:sym typeface="DM Sans"/>
              </a:rPr>
              <a:t>we used “</a:t>
            </a:r>
            <a:r>
              <a:rPr lang="en-US" b="true" sz="3099">
                <a:solidFill>
                  <a:srgbClr val="B4001A"/>
                </a:solidFill>
                <a:latin typeface="DM Sans Bold"/>
                <a:ea typeface="DM Sans Bold"/>
                <a:cs typeface="DM Sans Bold"/>
                <a:sym typeface="DM Sans Bold"/>
              </a:rPr>
              <a:t>train_test_split</a:t>
            </a:r>
            <a:r>
              <a:rPr lang="en-US" sz="3099">
                <a:solidFill>
                  <a:srgbClr val="FFFFFF"/>
                </a:solidFill>
                <a:latin typeface="DM Sans"/>
                <a:ea typeface="DM Sans"/>
                <a:cs typeface="DM Sans"/>
                <a:sym typeface="DM Sans"/>
              </a:rPr>
              <a:t>” from </a:t>
            </a:r>
            <a:r>
              <a:rPr lang="en-US" b="true" sz="3099">
                <a:solidFill>
                  <a:srgbClr val="B4001A"/>
                </a:solidFill>
                <a:latin typeface="DM Sans Bold"/>
                <a:ea typeface="DM Sans Bold"/>
                <a:cs typeface="DM Sans Bold"/>
                <a:sym typeface="DM Sans Bold"/>
              </a:rPr>
              <a:t>scikit-learn</a:t>
            </a:r>
            <a:r>
              <a:rPr lang="en-US" b="true" sz="3099">
                <a:solidFill>
                  <a:srgbClr val="FFFFFF"/>
                </a:solidFill>
                <a:latin typeface="DM Sans Bold"/>
                <a:ea typeface="DM Sans Bold"/>
                <a:cs typeface="DM Sans Bold"/>
                <a:sym typeface="DM Sans Bold"/>
              </a:rPr>
              <a:t> </a:t>
            </a:r>
            <a:r>
              <a:rPr lang="en-US" sz="3099">
                <a:solidFill>
                  <a:srgbClr val="FFFFFF"/>
                </a:solidFill>
                <a:latin typeface="DM Sans"/>
                <a:ea typeface="DM Sans"/>
                <a:cs typeface="DM Sans"/>
                <a:sym typeface="DM Sans"/>
              </a:rPr>
              <a:t>library to split the data into </a:t>
            </a:r>
            <a:r>
              <a:rPr lang="en-US" b="true" sz="3099">
                <a:solidFill>
                  <a:srgbClr val="FFFFFF"/>
                </a:solidFill>
                <a:latin typeface="DM Sans Bold"/>
                <a:ea typeface="DM Sans Bold"/>
                <a:cs typeface="DM Sans Bold"/>
                <a:sym typeface="DM Sans Bold"/>
              </a:rPr>
              <a:t>80% </a:t>
            </a:r>
            <a:r>
              <a:rPr lang="en-US" sz="3099">
                <a:solidFill>
                  <a:srgbClr val="FFFFFF"/>
                </a:solidFill>
                <a:latin typeface="DM Sans"/>
                <a:ea typeface="DM Sans"/>
                <a:cs typeface="DM Sans"/>
                <a:sym typeface="DM Sans"/>
              </a:rPr>
              <a:t>training and </a:t>
            </a:r>
            <a:r>
              <a:rPr lang="en-US" b="true" sz="3099">
                <a:solidFill>
                  <a:srgbClr val="FFFFFF"/>
                </a:solidFill>
                <a:latin typeface="DM Sans Bold"/>
                <a:ea typeface="DM Sans Bold"/>
                <a:cs typeface="DM Sans Bold"/>
                <a:sym typeface="DM Sans Bold"/>
              </a:rPr>
              <a:t>20% </a:t>
            </a:r>
            <a:r>
              <a:rPr lang="en-US" sz="3099">
                <a:solidFill>
                  <a:srgbClr val="FFFFFF"/>
                </a:solidFill>
                <a:latin typeface="DM Sans"/>
                <a:ea typeface="DM Sans"/>
                <a:cs typeface="DM Sans"/>
                <a:sym typeface="DM Sans"/>
              </a:rPr>
              <a:t>testing </a:t>
            </a:r>
          </a:p>
        </p:txBody>
      </p:sp>
      <p:sp>
        <p:nvSpPr>
          <p:cNvPr name="TextBox 11" id="11"/>
          <p:cNvSpPr txBox="true"/>
          <p:nvPr/>
        </p:nvSpPr>
        <p:spPr>
          <a:xfrm rot="0">
            <a:off x="10957250" y="7095721"/>
            <a:ext cx="3360241" cy="283401"/>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Poppins Light"/>
                <a:ea typeface="Poppins Light"/>
                <a:cs typeface="Poppins Light"/>
                <a:sym typeface="Poppins Light"/>
              </a:rPr>
              <a:t>Fig 2. Dataset after preprocessing</a:t>
            </a:r>
          </a:p>
        </p:txBody>
      </p:sp>
      <p:sp>
        <p:nvSpPr>
          <p:cNvPr name="TextBox 12" id="12"/>
          <p:cNvSpPr txBox="true"/>
          <p:nvPr/>
        </p:nvSpPr>
        <p:spPr>
          <a:xfrm rot="0">
            <a:off x="8745714" y="606358"/>
            <a:ext cx="9226263" cy="580306"/>
          </a:xfrm>
          <a:prstGeom prst="rect">
            <a:avLst/>
          </a:prstGeom>
        </p:spPr>
        <p:txBody>
          <a:bodyPr anchor="t" rtlCol="false" tIns="0" lIns="0" bIns="0" rIns="0">
            <a:spAutoFit/>
          </a:bodyPr>
          <a:lstStyle/>
          <a:p>
            <a:pPr algn="ctr">
              <a:lnSpc>
                <a:spcPts val="4763"/>
              </a:lnSpc>
              <a:spcBef>
                <a:spcPct val="0"/>
              </a:spcBef>
            </a:pPr>
            <a:r>
              <a:rPr lang="en-US" b="true" sz="3402" i="true">
                <a:solidFill>
                  <a:srgbClr val="B4001A"/>
                </a:solidFill>
                <a:latin typeface="DM Sans Bold Italics"/>
                <a:ea typeface="DM Sans Bold Italics"/>
                <a:cs typeface="DM Sans Bold Italics"/>
                <a:sym typeface="DM Sans Bold Italics"/>
              </a:rPr>
              <a:t>DATA PREPARATION AND PREPROCESSING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8601179" y="4689899"/>
            <a:ext cx="8936762" cy="4743651"/>
          </a:xfrm>
          <a:custGeom>
            <a:avLst/>
            <a:gdLst/>
            <a:ahLst/>
            <a:cxnLst/>
            <a:rect r="r" b="b" t="t" l="l"/>
            <a:pathLst>
              <a:path h="4743651" w="8936762">
                <a:moveTo>
                  <a:pt x="0" y="0"/>
                </a:moveTo>
                <a:lnTo>
                  <a:pt x="8936762" y="0"/>
                </a:lnTo>
                <a:lnTo>
                  <a:pt x="8936762" y="4743651"/>
                </a:lnTo>
                <a:lnTo>
                  <a:pt x="0" y="4743651"/>
                </a:lnTo>
                <a:lnTo>
                  <a:pt x="0" y="0"/>
                </a:lnTo>
                <a:close/>
              </a:path>
            </a:pathLst>
          </a:custGeom>
          <a:blipFill>
            <a:blip r:embed="rId2"/>
            <a:stretch>
              <a:fillRect l="0" t="-3103" r="0" b="-3103"/>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450862" y="5537624"/>
            <a:ext cx="5367183" cy="3633852"/>
          </a:xfrm>
          <a:prstGeom prst="rect">
            <a:avLst/>
          </a:prstGeom>
        </p:spPr>
        <p:txBody>
          <a:bodyPr anchor="t" rtlCol="false" tIns="0" lIns="0" bIns="0" rIns="0">
            <a:spAutoFit/>
          </a:bodyPr>
          <a:lstStyle/>
          <a:p>
            <a:pPr algn="just">
              <a:lnSpc>
                <a:spcPts val="3651"/>
              </a:lnSpc>
            </a:pPr>
            <a:r>
              <a:rPr lang="en-US" b="true" sz="2199">
                <a:solidFill>
                  <a:srgbClr val="FFFFFF"/>
                </a:solidFill>
                <a:latin typeface="DM Sans Bold"/>
                <a:ea typeface="DM Sans Bold"/>
                <a:cs typeface="DM Sans Bold"/>
                <a:sym typeface="DM Sans Bold"/>
              </a:rPr>
              <a:t> MODEL USED:</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Logistic Regression</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Random Forest</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Support Vector Machine </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Decision Tree </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K-Nearest Neighbors </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Naive Bayes </a:t>
            </a:r>
          </a:p>
          <a:p>
            <a:pPr algn="just" marL="474976" indent="-237488" lvl="1">
              <a:lnSpc>
                <a:spcPts val="3651"/>
              </a:lnSpc>
              <a:buFont typeface="Arial"/>
              <a:buChar char="•"/>
            </a:pPr>
            <a:r>
              <a:rPr lang="en-US" sz="2199">
                <a:solidFill>
                  <a:srgbClr val="FFFFFF"/>
                </a:solidFill>
                <a:latin typeface="DM Sans"/>
                <a:ea typeface="DM Sans"/>
                <a:cs typeface="DM Sans"/>
                <a:sym typeface="DM Sans"/>
              </a:rPr>
              <a:t>XGBoost</a:t>
            </a:r>
          </a:p>
        </p:txBody>
      </p:sp>
      <p:sp>
        <p:nvSpPr>
          <p:cNvPr name="TextBox 9" id="9"/>
          <p:cNvSpPr txBox="true"/>
          <p:nvPr/>
        </p:nvSpPr>
        <p:spPr>
          <a:xfrm rot="0">
            <a:off x="9718574" y="606358"/>
            <a:ext cx="8253403" cy="1180408"/>
          </a:xfrm>
          <a:prstGeom prst="rect">
            <a:avLst/>
          </a:prstGeom>
        </p:spPr>
        <p:txBody>
          <a:bodyPr anchor="t" rtlCol="false" tIns="0" lIns="0" bIns="0" rIns="0">
            <a:spAutoFit/>
          </a:bodyPr>
          <a:lstStyle/>
          <a:p>
            <a:pPr algn="ctr">
              <a:lnSpc>
                <a:spcPts val="4763"/>
              </a:lnSpc>
            </a:pPr>
            <a:r>
              <a:rPr lang="en-US" b="true" sz="3402" i="true">
                <a:solidFill>
                  <a:srgbClr val="B4001A"/>
                </a:solidFill>
                <a:latin typeface="DM Sans Bold Italics"/>
                <a:ea typeface="DM Sans Bold Italics"/>
                <a:cs typeface="DM Sans Bold Italics"/>
                <a:sym typeface="DM Sans Bold Italics"/>
              </a:rPr>
              <a:t>FITNESS EXERCISES USING BFP &amp; BMI </a:t>
            </a:r>
          </a:p>
          <a:p>
            <a:pPr algn="ctr">
              <a:lnSpc>
                <a:spcPts val="4763"/>
              </a:lnSpc>
              <a:spcBef>
                <a:spcPct val="0"/>
              </a:spcBef>
            </a:pPr>
          </a:p>
        </p:txBody>
      </p:sp>
      <p:sp>
        <p:nvSpPr>
          <p:cNvPr name="TextBox 10" id="10"/>
          <p:cNvSpPr txBox="true"/>
          <p:nvPr/>
        </p:nvSpPr>
        <p:spPr>
          <a:xfrm rot="0">
            <a:off x="0" y="1553545"/>
            <a:ext cx="18288000" cy="1660525"/>
          </a:xfrm>
          <a:prstGeom prst="rect">
            <a:avLst/>
          </a:prstGeom>
        </p:spPr>
        <p:txBody>
          <a:bodyPr anchor="t" rtlCol="false" tIns="0" lIns="0" bIns="0" rIns="0">
            <a:spAutoFit/>
          </a:bodyPr>
          <a:lstStyle/>
          <a:p>
            <a:pPr algn="l" marL="496571" indent="-248285" lvl="1">
              <a:lnSpc>
                <a:spcPts val="3335"/>
              </a:lnSpc>
              <a:buFont typeface="Arial"/>
              <a:buChar char="•"/>
            </a:pPr>
            <a:r>
              <a:rPr lang="en-US" sz="2300">
                <a:solidFill>
                  <a:srgbClr val="FFFFFF"/>
                </a:solidFill>
                <a:latin typeface="DM Sans"/>
                <a:ea typeface="DM Sans"/>
                <a:cs typeface="DM Sans"/>
                <a:sym typeface="DM Sans"/>
              </a:rPr>
              <a:t>Using this dataset, we apply a supervised machine learning models to predict the most suitable exercise plan for individuals based on their health and demographic information. Supervised learning involves training a model on a labeled dataset, where the outcome (recommended exercise plan) is known. The model identifies patterns and relationships in the data, enabling it to provide personalized exercise recommendations for new users.</a:t>
            </a:r>
          </a:p>
        </p:txBody>
      </p:sp>
      <p:sp>
        <p:nvSpPr>
          <p:cNvPr name="TextBox 11" id="11"/>
          <p:cNvSpPr txBox="true"/>
          <p:nvPr/>
        </p:nvSpPr>
        <p:spPr>
          <a:xfrm rot="0">
            <a:off x="0" y="3448474"/>
            <a:ext cx="18153625" cy="1241425"/>
          </a:xfrm>
          <a:prstGeom prst="rect">
            <a:avLst/>
          </a:prstGeom>
        </p:spPr>
        <p:txBody>
          <a:bodyPr anchor="t" rtlCol="false" tIns="0" lIns="0" bIns="0" rIns="0">
            <a:spAutoFit/>
          </a:bodyPr>
          <a:lstStyle/>
          <a:p>
            <a:pPr algn="l" marL="496571" indent="-248285" lvl="1">
              <a:lnSpc>
                <a:spcPts val="3335"/>
              </a:lnSpc>
              <a:buFont typeface="Arial"/>
              <a:buChar char="•"/>
            </a:pPr>
            <a:r>
              <a:rPr lang="en-US" sz="2300">
                <a:solidFill>
                  <a:srgbClr val="FFFFFF"/>
                </a:solidFill>
                <a:latin typeface="DM Sans"/>
                <a:ea typeface="DM Sans"/>
                <a:cs typeface="DM Sans"/>
                <a:sym typeface="DM Sans"/>
              </a:rPr>
              <a:t>By leveraging supervised machine learning, we can effectively determine the optimal exercise plan using features like weight, height, BMI, body fat percentage, gender, and age. This approach ensures a systematic and data-driven method for tailoring fitness recommendations to individual users.</a:t>
            </a:r>
          </a:p>
        </p:txBody>
      </p:sp>
      <p:sp>
        <p:nvSpPr>
          <p:cNvPr name="TextBox 12" id="12"/>
          <p:cNvSpPr txBox="true"/>
          <p:nvPr/>
        </p:nvSpPr>
        <p:spPr>
          <a:xfrm rot="0">
            <a:off x="10626151" y="9681200"/>
            <a:ext cx="4364514" cy="283401"/>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Poppins Light"/>
                <a:ea typeface="Poppins Light"/>
                <a:cs typeface="Poppins Light"/>
                <a:sym typeface="Poppins Light"/>
              </a:rPr>
              <a:t>Fig. 3. Supervised machine learning process</a:t>
            </a:r>
          </a:p>
        </p:txBody>
      </p:sp>
      <p:sp>
        <p:nvSpPr>
          <p:cNvPr name="Freeform 13" id="13"/>
          <p:cNvSpPr/>
          <p:nvPr/>
        </p:nvSpPr>
        <p:spPr>
          <a:xfrm flipH="false" flipV="false" rot="-10800000">
            <a:off x="15068485" y="9612904"/>
            <a:ext cx="3219515" cy="807806"/>
          </a:xfrm>
          <a:custGeom>
            <a:avLst/>
            <a:gdLst/>
            <a:ahLst/>
            <a:cxnLst/>
            <a:rect r="r" b="b" t="t" l="l"/>
            <a:pathLst>
              <a:path h="807806" w="3219515">
                <a:moveTo>
                  <a:pt x="0" y="0"/>
                </a:moveTo>
                <a:lnTo>
                  <a:pt x="3219515" y="0"/>
                </a:lnTo>
                <a:lnTo>
                  <a:pt x="3219515" y="807806"/>
                </a:lnTo>
                <a:lnTo>
                  <a:pt x="0" y="807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06070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9075" y="1469705"/>
          <a:ext cx="17989850" cy="7347589"/>
        </p:xfrm>
        <a:graphic>
          <a:graphicData uri="http://schemas.openxmlformats.org/drawingml/2006/table">
            <a:tbl>
              <a:tblPr/>
              <a:tblGrid>
                <a:gridCol w="3570763"/>
                <a:gridCol w="5142635"/>
                <a:gridCol w="9276452"/>
              </a:tblGrid>
              <a:tr h="851654">
                <a:tc>
                  <a:txBody>
                    <a:bodyPr anchor="t" rtlCol="false"/>
                    <a:lstStyle/>
                    <a:p>
                      <a:pPr algn="ctr">
                        <a:lnSpc>
                          <a:spcPts val="3378"/>
                        </a:lnSpc>
                        <a:defRPr/>
                      </a:pPr>
                      <a:r>
                        <a:rPr lang="en-US" sz="2413" b="true">
                          <a:solidFill>
                            <a:srgbClr val="B4001A"/>
                          </a:solidFill>
                          <a:latin typeface="Lastica Bold"/>
                          <a:ea typeface="Lastica Bold"/>
                          <a:cs typeface="Lastica Bold"/>
                          <a:sym typeface="Lastica Bold"/>
                        </a:rPr>
                        <a:t>Model</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solidFill>
                      <a:srgbClr val="000000"/>
                    </a:solidFill>
                  </a:tcPr>
                </a:tc>
                <a:tc>
                  <a:txBody>
                    <a:bodyPr anchor="t" rtlCol="false"/>
                    <a:lstStyle/>
                    <a:p>
                      <a:pPr algn="ctr">
                        <a:lnSpc>
                          <a:spcPts val="3378"/>
                        </a:lnSpc>
                        <a:defRPr/>
                      </a:pPr>
                      <a:r>
                        <a:rPr lang="en-US" b="true" sz="2413">
                          <a:solidFill>
                            <a:srgbClr val="B4001A"/>
                          </a:solidFill>
                          <a:latin typeface="Lastica Bold"/>
                          <a:ea typeface="Lastica Bold"/>
                          <a:cs typeface="Lastica Bold"/>
                          <a:sym typeface="Lastica Bold"/>
                        </a:rPr>
                        <a:t>Hyperparameters</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solidFill>
                      <a:srgbClr val="000000"/>
                    </a:solidFill>
                  </a:tcPr>
                </a:tc>
                <a:tc>
                  <a:txBody>
                    <a:bodyPr anchor="t" rtlCol="false"/>
                    <a:lstStyle/>
                    <a:p>
                      <a:pPr algn="ctr">
                        <a:lnSpc>
                          <a:spcPts val="3378"/>
                        </a:lnSpc>
                        <a:defRPr/>
                      </a:pPr>
                      <a:r>
                        <a:rPr lang="en-US" sz="2413" b="true">
                          <a:solidFill>
                            <a:srgbClr val="B4001A"/>
                          </a:solidFill>
                          <a:latin typeface="Lastica Bold"/>
                          <a:ea typeface="Lastica Bold"/>
                          <a:cs typeface="Lastica Bold"/>
                          <a:sym typeface="Lastica Bold"/>
                        </a:rPr>
                        <a:t>Optimal hyperparameters</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solidFill>
                      <a:srgbClr val="000000"/>
                    </a:solidFill>
                  </a:tcPr>
                </a:tc>
              </a:tr>
              <a:tr h="912842">
                <a:tc>
                  <a:txBody>
                    <a:bodyPr anchor="t" rtlCol="false"/>
                    <a:lstStyle/>
                    <a:p>
                      <a:pPr algn="ctr">
                        <a:lnSpc>
                          <a:spcPts val="2239"/>
                        </a:lnSpc>
                        <a:defRPr/>
                      </a:pPr>
                      <a:r>
                        <a:rPr lang="en-US" sz="1599">
                          <a:solidFill>
                            <a:srgbClr val="FFFFFF"/>
                          </a:solidFill>
                          <a:latin typeface="DM Sans"/>
                          <a:ea typeface="DM Sans"/>
                          <a:cs typeface="DM Sans"/>
                          <a:sym typeface="DM Sans"/>
                        </a:rPr>
                        <a:t>Logistic Regression</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 penalty, solver</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 = 29.763514416313132, penalty =  l2, solver = saga</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916330">
                <a:tc>
                  <a:txBody>
                    <a:bodyPr anchor="t" rtlCol="false"/>
                    <a:lstStyle/>
                    <a:p>
                      <a:pPr algn="ctr">
                        <a:lnSpc>
                          <a:spcPts val="2239"/>
                        </a:lnSpc>
                        <a:defRPr/>
                      </a:pPr>
                      <a:r>
                        <a:rPr lang="en-US" sz="1599">
                          <a:solidFill>
                            <a:srgbClr val="FFFFFF"/>
                          </a:solidFill>
                          <a:latin typeface="DM Sans"/>
                          <a:ea typeface="DM Sans"/>
                          <a:cs typeface="DM Sans"/>
                          <a:sym typeface="DM Sans"/>
                        </a:rPr>
                        <a:t>Random Forest</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max_depth, n_estimators</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max_depth=30, n_estimators=100</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916330">
                <a:tc>
                  <a:txBody>
                    <a:bodyPr anchor="t" rtlCol="false"/>
                    <a:lstStyle/>
                    <a:p>
                      <a:pPr algn="ctr">
                        <a:lnSpc>
                          <a:spcPts val="2239"/>
                        </a:lnSpc>
                        <a:defRPr/>
                      </a:pPr>
                      <a:r>
                        <a:rPr lang="en-US" sz="1599">
                          <a:solidFill>
                            <a:srgbClr val="FFFFFF"/>
                          </a:solidFill>
                          <a:latin typeface="DM Sans"/>
                          <a:ea typeface="DM Sans"/>
                          <a:cs typeface="DM Sans"/>
                          <a:sym typeface="DM Sans"/>
                        </a:rPr>
                        <a:t>Support Vector Machine</a:t>
                      </a:r>
                      <a:r>
                        <a:rPr lang="en-US" sz="1599">
                          <a:solidFill>
                            <a:srgbClr val="FFFFFF"/>
                          </a:solidFill>
                          <a:latin typeface="DM Sans"/>
                          <a:ea typeface="DM Sans"/>
                          <a:cs typeface="DM Sans"/>
                          <a:sym typeface="DM Sans"/>
                        </a:rPr>
                        <a:t> </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 gamma, kernel</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 = 1438.44988828766, gamma=scale, kernel=linear</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899276">
                <a:tc>
                  <a:txBody>
                    <a:bodyPr anchor="t" rtlCol="false"/>
                    <a:lstStyle/>
                    <a:p>
                      <a:pPr algn="ctr">
                        <a:lnSpc>
                          <a:spcPts val="2239"/>
                        </a:lnSpc>
                        <a:defRPr/>
                      </a:pPr>
                      <a:r>
                        <a:rPr lang="en-US" sz="1599">
                          <a:solidFill>
                            <a:srgbClr val="FFFFFF"/>
                          </a:solidFill>
                          <a:latin typeface="DM Sans"/>
                          <a:ea typeface="DM Sans"/>
                          <a:cs typeface="DM Sans"/>
                          <a:sym typeface="DM Sans"/>
                        </a:rPr>
                        <a:t>Decision Tree</a:t>
                      </a:r>
                      <a:r>
                        <a:rPr lang="en-US" sz="1599">
                          <a:solidFill>
                            <a:srgbClr val="FFFFFF"/>
                          </a:solidFill>
                          <a:latin typeface="DM Sans"/>
                          <a:ea typeface="DM Sans"/>
                          <a:cs typeface="DM Sans"/>
                          <a:sym typeface="DM Sans"/>
                        </a:rPr>
                        <a:t> </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criterion, max_depth</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criterion = entropy, max_depth=10</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899276">
                <a:tc>
                  <a:txBody>
                    <a:bodyPr anchor="t" rtlCol="false"/>
                    <a:lstStyle/>
                    <a:p>
                      <a:pPr algn="ctr">
                        <a:lnSpc>
                          <a:spcPts val="2239"/>
                        </a:lnSpc>
                        <a:defRPr/>
                      </a:pPr>
                      <a:r>
                        <a:rPr lang="en-US" sz="1599">
                          <a:solidFill>
                            <a:srgbClr val="FFFFFF"/>
                          </a:solidFill>
                          <a:latin typeface="DM Sans"/>
                          <a:ea typeface="DM Sans"/>
                          <a:cs typeface="DM Sans"/>
                          <a:sym typeface="DM Sans"/>
                        </a:rPr>
                        <a:t>K-Nearest Neighbors</a:t>
                      </a:r>
                      <a:r>
                        <a:rPr lang="en-US" sz="1599">
                          <a:solidFill>
                            <a:srgbClr val="FFFFFF"/>
                          </a:solidFill>
                          <a:latin typeface="DM Sans"/>
                          <a:ea typeface="DM Sans"/>
                          <a:cs typeface="DM Sans"/>
                          <a:sym typeface="DM Sans"/>
                        </a:rPr>
                        <a:t> </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metric, n_neighbours, weights</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metric = manhattan, n_neighbours = 10, wheights = distance</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899276">
                <a:tc>
                  <a:txBody>
                    <a:bodyPr anchor="t" rtlCol="false"/>
                    <a:lstStyle/>
                    <a:p>
                      <a:pPr algn="ctr">
                        <a:lnSpc>
                          <a:spcPts val="2239"/>
                        </a:lnSpc>
                        <a:defRPr/>
                      </a:pPr>
                      <a:r>
                        <a:rPr lang="en-US" sz="1599">
                          <a:solidFill>
                            <a:srgbClr val="FFFFFF"/>
                          </a:solidFill>
                          <a:latin typeface="DM Sans"/>
                          <a:ea typeface="DM Sans"/>
                          <a:cs typeface="DM Sans"/>
                          <a:sym typeface="DM Sans"/>
                        </a:rPr>
                        <a:t>Naive Bayes</a:t>
                      </a:r>
                      <a:r>
                        <a:rPr lang="en-US" sz="1599">
                          <a:solidFill>
                            <a:srgbClr val="FFFFFF"/>
                          </a:solidFill>
                          <a:latin typeface="DM Sans"/>
                          <a:ea typeface="DM Sans"/>
                          <a:cs typeface="DM Sans"/>
                          <a:sym typeface="DM Sans"/>
                        </a:rPr>
                        <a:t> </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var_smoothing</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var_smoothing = 1e-09</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r h="1052606">
                <a:tc>
                  <a:txBody>
                    <a:bodyPr anchor="t" rtlCol="false"/>
                    <a:lstStyle/>
                    <a:p>
                      <a:pPr algn="ctr">
                        <a:lnSpc>
                          <a:spcPts val="2239"/>
                        </a:lnSpc>
                        <a:defRPr/>
                      </a:pPr>
                      <a:r>
                        <a:rPr lang="en-US" sz="1599">
                          <a:solidFill>
                            <a:srgbClr val="FFFFFF"/>
                          </a:solidFill>
                          <a:latin typeface="DM Sans"/>
                          <a:ea typeface="DM Sans"/>
                          <a:cs typeface="DM Sans"/>
                          <a:sym typeface="DM Sans"/>
                        </a:rPr>
                        <a:t>XGBoost</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colsample_bytree, gamma, learning_rate, max_depth, n_estimators, subsbample</a:t>
                      </a:r>
                      <a:endParaRPr lang="en-US" sz="1100"/>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c>
                  <a:txBody>
                    <a:bodyPr anchor="t" rtlCol="false"/>
                    <a:lstStyle/>
                    <a:p>
                      <a:pPr algn="ctr">
                        <a:lnSpc>
                          <a:spcPts val="2239"/>
                        </a:lnSpc>
                        <a:defRPr/>
                      </a:pPr>
                      <a:r>
                        <a:rPr lang="en-US" sz="1599">
                          <a:solidFill>
                            <a:srgbClr val="FFFFFF"/>
                          </a:solidFill>
                          <a:latin typeface="Poppins Light"/>
                          <a:ea typeface="Poppins Light"/>
                          <a:cs typeface="Poppins Light"/>
                          <a:sym typeface="Poppins Light"/>
                        </a:rPr>
                        <a:t>colsample_bytree = 0.6, gamma = 0, learning_rate = 0.01, max_depth = 4,</a:t>
                      </a:r>
                      <a:endParaRPr lang="en-US" sz="1100"/>
                    </a:p>
                    <a:p>
                      <a:pPr algn="ctr">
                        <a:lnSpc>
                          <a:spcPts val="2239"/>
                        </a:lnSpc>
                      </a:pPr>
                      <a:r>
                        <a:rPr lang="en-US" sz="1599">
                          <a:solidFill>
                            <a:srgbClr val="FFFFFF"/>
                          </a:solidFill>
                          <a:latin typeface="Poppins Light"/>
                          <a:ea typeface="Poppins Light"/>
                          <a:cs typeface="Poppins Light"/>
                          <a:sym typeface="Poppins Light"/>
                        </a:rPr>
                        <a:t> n_estimators = 100, subsbample = 0.8</a:t>
                      </a:r>
                    </a:p>
                  </a:txBody>
                  <a:tcPr marL="169482" marR="169482" marT="169482" marB="169482" anchor="ctr">
                    <a:lnL cmpd="sng" algn="ctr" cap="flat" w="33896">
                      <a:solidFill>
                        <a:srgbClr val="FFFFFF"/>
                      </a:solidFill>
                      <a:prstDash val="solid"/>
                      <a:round/>
                      <a:headEnd type="none" w="med" len="med"/>
                      <a:tailEnd type="none" w="med" len="med"/>
                    </a:lnL>
                    <a:lnR cmpd="sng" algn="ctr" cap="flat" w="33896">
                      <a:solidFill>
                        <a:srgbClr val="FFFFFF"/>
                      </a:solidFill>
                      <a:prstDash val="solid"/>
                      <a:round/>
                      <a:headEnd type="none" w="med" len="med"/>
                      <a:tailEnd type="none" w="med" len="med"/>
                    </a:lnR>
                    <a:lnT cmpd="sng" algn="ctr" cap="flat" w="33896">
                      <a:solidFill>
                        <a:srgbClr val="FFFFFF"/>
                      </a:solidFill>
                      <a:prstDash val="solid"/>
                      <a:round/>
                      <a:headEnd type="none" w="med" len="med"/>
                      <a:tailEnd type="none" w="med" len="med"/>
                    </a:lnT>
                    <a:lnB cmpd="sng" algn="ctr" cap="flat" w="33896">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49075" y="180289"/>
            <a:ext cx="17989850" cy="644525"/>
          </a:xfrm>
          <a:prstGeom prst="rect">
            <a:avLst/>
          </a:prstGeom>
        </p:spPr>
        <p:txBody>
          <a:bodyPr anchor="t" rtlCol="false" tIns="0" lIns="0" bIns="0" rIns="0">
            <a:spAutoFit/>
          </a:bodyPr>
          <a:lstStyle/>
          <a:p>
            <a:pPr algn="ctr">
              <a:lnSpc>
                <a:spcPts val="4900"/>
              </a:lnSpc>
            </a:pPr>
            <a:r>
              <a:rPr lang="en-US" sz="3500" b="true">
                <a:solidFill>
                  <a:srgbClr val="D1032A"/>
                </a:solidFill>
                <a:latin typeface="Lastica Bold"/>
                <a:ea typeface="Lastica Bold"/>
                <a:cs typeface="Lastica Bold"/>
                <a:sym typeface="Lastica Bold"/>
              </a:rPr>
              <a:t>HYPERPARAMETER OPTIMIZATION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323797" y="242580"/>
            <a:ext cx="17642862" cy="11213644"/>
          </a:xfrm>
          <a:prstGeom prst="rect">
            <a:avLst/>
          </a:prstGeom>
        </p:spPr>
      </p:pic>
      <p:grpSp>
        <p:nvGrpSpPr>
          <p:cNvPr name="Group 3" id="3"/>
          <p:cNvGrpSpPr/>
          <p:nvPr/>
        </p:nvGrpSpPr>
        <p:grpSpPr>
          <a:xfrm rot="0">
            <a:off x="687882" y="656155"/>
            <a:ext cx="297032" cy="353495"/>
            <a:chOff x="0" y="0"/>
            <a:chExt cx="512231" cy="609600"/>
          </a:xfrm>
        </p:grpSpPr>
        <p:sp>
          <p:nvSpPr>
            <p:cNvPr name="Freeform 4" id="4"/>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5" id="5"/>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6" id="6"/>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087872">
            <a:off x="14568557" y="8080652"/>
            <a:ext cx="1372108" cy="666096"/>
          </a:xfrm>
          <a:custGeom>
            <a:avLst/>
            <a:gdLst/>
            <a:ahLst/>
            <a:cxnLst/>
            <a:rect r="r" b="b" t="t" l="l"/>
            <a:pathLst>
              <a:path h="666096" w="1372108">
                <a:moveTo>
                  <a:pt x="0" y="0"/>
                </a:moveTo>
                <a:lnTo>
                  <a:pt x="1372108" y="0"/>
                </a:lnTo>
                <a:lnTo>
                  <a:pt x="1372108" y="666096"/>
                </a:lnTo>
                <a:lnTo>
                  <a:pt x="0" y="6660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ysDot"/>
            <a:miter/>
          </a:ln>
        </p:spPr>
      </p:sp>
      <p:sp>
        <p:nvSpPr>
          <p:cNvPr name="TextBox 9" id="9"/>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10" id="10"/>
          <p:cNvSpPr txBox="true"/>
          <p:nvPr/>
        </p:nvSpPr>
        <p:spPr>
          <a:xfrm rot="0">
            <a:off x="11371558" y="562706"/>
            <a:ext cx="6608048" cy="620011"/>
          </a:xfrm>
          <a:prstGeom prst="rect">
            <a:avLst/>
          </a:prstGeom>
        </p:spPr>
        <p:txBody>
          <a:bodyPr anchor="t" rtlCol="false" tIns="0" lIns="0" bIns="0" rIns="0">
            <a:spAutoFit/>
          </a:bodyPr>
          <a:lstStyle/>
          <a:p>
            <a:pPr algn="ctr">
              <a:lnSpc>
                <a:spcPts val="4676"/>
              </a:lnSpc>
              <a:spcBef>
                <a:spcPct val="0"/>
              </a:spcBef>
            </a:pPr>
            <a:r>
              <a:rPr lang="en-US" b="true" sz="3340">
                <a:solidFill>
                  <a:srgbClr val="B4001A"/>
                </a:solidFill>
                <a:latin typeface="Lastica Bold"/>
                <a:ea typeface="Lastica Bold"/>
                <a:cs typeface="Lastica Bold"/>
                <a:sym typeface="Lastica Bold"/>
              </a:rPr>
              <a:t>Model accuracies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2912786"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5581873" y="506440"/>
            <a:ext cx="7124254" cy="920695"/>
          </a:xfrm>
          <a:prstGeom prst="rect">
            <a:avLst/>
          </a:prstGeom>
        </p:spPr>
        <p:txBody>
          <a:bodyPr anchor="t" rtlCol="false" tIns="0" lIns="0" bIns="0" rIns="0">
            <a:spAutoFit/>
          </a:bodyPr>
          <a:lstStyle/>
          <a:p>
            <a:pPr algn="ctr">
              <a:lnSpc>
                <a:spcPts val="7003"/>
              </a:lnSpc>
              <a:spcBef>
                <a:spcPct val="0"/>
              </a:spcBef>
            </a:pPr>
            <a:r>
              <a:rPr lang="en-US" b="true" sz="5002">
                <a:solidFill>
                  <a:srgbClr val="840013"/>
                </a:solidFill>
                <a:latin typeface="Lastica Bold"/>
                <a:ea typeface="Lastica Bold"/>
                <a:cs typeface="Lastica Bold"/>
                <a:sym typeface="Lastica Bold"/>
              </a:rPr>
              <a:t>MEET OUR TEAM</a:t>
            </a:r>
          </a:p>
        </p:txBody>
      </p:sp>
      <p:sp>
        <p:nvSpPr>
          <p:cNvPr name="TextBox 9" id="9"/>
          <p:cNvSpPr txBox="true"/>
          <p:nvPr/>
        </p:nvSpPr>
        <p:spPr>
          <a:xfrm rot="0">
            <a:off x="10386562" y="2111320"/>
            <a:ext cx="4162102" cy="398635"/>
          </a:xfrm>
          <a:prstGeom prst="rect">
            <a:avLst/>
          </a:prstGeom>
        </p:spPr>
        <p:txBody>
          <a:bodyPr anchor="t" rtlCol="false" tIns="0" lIns="0" bIns="0" rIns="0">
            <a:spAutoFit/>
          </a:bodyPr>
          <a:lstStyle/>
          <a:p>
            <a:pPr algn="ctr">
              <a:lnSpc>
                <a:spcPts val="3228"/>
              </a:lnSpc>
            </a:pPr>
            <a:r>
              <a:rPr lang="en-US" sz="2305">
                <a:solidFill>
                  <a:srgbClr val="FFFFFF"/>
                </a:solidFill>
                <a:latin typeface="Canva Sans"/>
                <a:ea typeface="Canva Sans"/>
                <a:cs typeface="Canva Sans"/>
                <a:sym typeface="Canva Sans"/>
              </a:rPr>
              <a:t>2101435</a:t>
            </a:r>
          </a:p>
        </p:txBody>
      </p:sp>
      <p:sp>
        <p:nvSpPr>
          <p:cNvPr name="TextBox 10" id="10"/>
          <p:cNvSpPr txBox="true"/>
          <p:nvPr/>
        </p:nvSpPr>
        <p:spPr>
          <a:xfrm rot="0">
            <a:off x="10386562" y="4965111"/>
            <a:ext cx="4162102" cy="398635"/>
          </a:xfrm>
          <a:prstGeom prst="rect">
            <a:avLst/>
          </a:prstGeom>
        </p:spPr>
        <p:txBody>
          <a:bodyPr anchor="t" rtlCol="false" tIns="0" lIns="0" bIns="0" rIns="0">
            <a:spAutoFit/>
          </a:bodyPr>
          <a:lstStyle/>
          <a:p>
            <a:pPr algn="ctr">
              <a:lnSpc>
                <a:spcPts val="3228"/>
              </a:lnSpc>
            </a:pPr>
            <a:r>
              <a:rPr lang="en-US" sz="2305">
                <a:solidFill>
                  <a:srgbClr val="FFFFFF"/>
                </a:solidFill>
                <a:latin typeface="Canva Sans"/>
                <a:ea typeface="Canva Sans"/>
                <a:cs typeface="Canva Sans"/>
                <a:sym typeface="Canva Sans"/>
              </a:rPr>
              <a:t>2101318</a:t>
            </a:r>
          </a:p>
        </p:txBody>
      </p:sp>
      <p:sp>
        <p:nvSpPr>
          <p:cNvPr name="TextBox 11" id="11"/>
          <p:cNvSpPr txBox="true"/>
          <p:nvPr/>
        </p:nvSpPr>
        <p:spPr>
          <a:xfrm rot="0">
            <a:off x="10386562" y="3538540"/>
            <a:ext cx="4162102" cy="398635"/>
          </a:xfrm>
          <a:prstGeom prst="rect">
            <a:avLst/>
          </a:prstGeom>
        </p:spPr>
        <p:txBody>
          <a:bodyPr anchor="t" rtlCol="false" tIns="0" lIns="0" bIns="0" rIns="0">
            <a:spAutoFit/>
          </a:bodyPr>
          <a:lstStyle/>
          <a:p>
            <a:pPr algn="ctr">
              <a:lnSpc>
                <a:spcPts val="3228"/>
              </a:lnSpc>
            </a:pPr>
            <a:r>
              <a:rPr lang="en-US" sz="2305">
                <a:solidFill>
                  <a:srgbClr val="FFFFFF"/>
                </a:solidFill>
                <a:latin typeface="Canva Sans"/>
                <a:ea typeface="Canva Sans"/>
                <a:cs typeface="Canva Sans"/>
                <a:sym typeface="Canva Sans"/>
              </a:rPr>
              <a:t>2101168</a:t>
            </a:r>
          </a:p>
        </p:txBody>
      </p:sp>
      <p:sp>
        <p:nvSpPr>
          <p:cNvPr name="TextBox 12" id="12"/>
          <p:cNvSpPr txBox="true"/>
          <p:nvPr/>
        </p:nvSpPr>
        <p:spPr>
          <a:xfrm rot="0">
            <a:off x="10386562" y="4252151"/>
            <a:ext cx="4162102" cy="398635"/>
          </a:xfrm>
          <a:prstGeom prst="rect">
            <a:avLst/>
          </a:prstGeom>
        </p:spPr>
        <p:txBody>
          <a:bodyPr anchor="t" rtlCol="false" tIns="0" lIns="0" bIns="0" rIns="0">
            <a:spAutoFit/>
          </a:bodyPr>
          <a:lstStyle/>
          <a:p>
            <a:pPr algn="ctr">
              <a:lnSpc>
                <a:spcPts val="3228"/>
              </a:lnSpc>
            </a:pPr>
            <a:r>
              <a:rPr lang="en-US" sz="2305">
                <a:solidFill>
                  <a:srgbClr val="FFFFFF"/>
                </a:solidFill>
                <a:latin typeface="Canva Sans"/>
                <a:ea typeface="Canva Sans"/>
                <a:cs typeface="Canva Sans"/>
                <a:sym typeface="Canva Sans"/>
              </a:rPr>
              <a:t>2100271</a:t>
            </a:r>
          </a:p>
        </p:txBody>
      </p:sp>
      <p:sp>
        <p:nvSpPr>
          <p:cNvPr name="TextBox 13" id="13"/>
          <p:cNvSpPr txBox="true"/>
          <p:nvPr/>
        </p:nvSpPr>
        <p:spPr>
          <a:xfrm rot="0">
            <a:off x="3741213" y="2103096"/>
            <a:ext cx="3461903" cy="398635"/>
          </a:xfrm>
          <a:prstGeom prst="rect">
            <a:avLst/>
          </a:prstGeom>
        </p:spPr>
        <p:txBody>
          <a:bodyPr anchor="t" rtlCol="false" tIns="0" lIns="0" bIns="0" rIns="0">
            <a:spAutoFit/>
          </a:bodyPr>
          <a:lstStyle/>
          <a:p>
            <a:pPr algn="just">
              <a:lnSpc>
                <a:spcPts val="3228"/>
              </a:lnSpc>
            </a:pPr>
            <a:r>
              <a:rPr lang="en-US" sz="2305">
                <a:solidFill>
                  <a:srgbClr val="FFFFFF"/>
                </a:solidFill>
                <a:latin typeface="Canva Sans"/>
                <a:ea typeface="Canva Sans"/>
                <a:cs typeface="Canva Sans"/>
                <a:sym typeface="Canva Sans"/>
              </a:rPr>
              <a:t>Osama Ahmed Hassan </a:t>
            </a:r>
          </a:p>
        </p:txBody>
      </p:sp>
      <p:sp>
        <p:nvSpPr>
          <p:cNvPr name="TextBox 14" id="14"/>
          <p:cNvSpPr txBox="true"/>
          <p:nvPr/>
        </p:nvSpPr>
        <p:spPr>
          <a:xfrm rot="0">
            <a:off x="3741213" y="4920370"/>
            <a:ext cx="3042866" cy="398635"/>
          </a:xfrm>
          <a:prstGeom prst="rect">
            <a:avLst/>
          </a:prstGeom>
        </p:spPr>
        <p:txBody>
          <a:bodyPr anchor="t" rtlCol="false" tIns="0" lIns="0" bIns="0" rIns="0">
            <a:spAutoFit/>
          </a:bodyPr>
          <a:lstStyle/>
          <a:p>
            <a:pPr algn="just">
              <a:lnSpc>
                <a:spcPts val="3228"/>
              </a:lnSpc>
            </a:pPr>
            <a:r>
              <a:rPr lang="en-US" sz="2305">
                <a:solidFill>
                  <a:srgbClr val="FFFFFF"/>
                </a:solidFill>
                <a:latin typeface="Canva Sans"/>
                <a:ea typeface="Canva Sans"/>
                <a:cs typeface="Canva Sans"/>
                <a:sym typeface="Canva Sans"/>
              </a:rPr>
              <a:t>Mostafa Adel Kamal</a:t>
            </a:r>
          </a:p>
        </p:txBody>
      </p:sp>
      <p:sp>
        <p:nvSpPr>
          <p:cNvPr name="TextBox 15" id="15"/>
          <p:cNvSpPr txBox="true"/>
          <p:nvPr/>
        </p:nvSpPr>
        <p:spPr>
          <a:xfrm rot="0">
            <a:off x="3741213" y="3538540"/>
            <a:ext cx="4100358" cy="398635"/>
          </a:xfrm>
          <a:prstGeom prst="rect">
            <a:avLst/>
          </a:prstGeom>
        </p:spPr>
        <p:txBody>
          <a:bodyPr anchor="t" rtlCol="false" tIns="0" lIns="0" bIns="0" rIns="0">
            <a:spAutoFit/>
          </a:bodyPr>
          <a:lstStyle/>
          <a:p>
            <a:pPr algn="just">
              <a:lnSpc>
                <a:spcPts val="3228"/>
              </a:lnSpc>
            </a:pPr>
            <a:r>
              <a:rPr lang="en-US" sz="2305">
                <a:solidFill>
                  <a:srgbClr val="FFFFFF"/>
                </a:solidFill>
                <a:latin typeface="Canva Sans"/>
                <a:ea typeface="Canva Sans"/>
                <a:cs typeface="Canva Sans"/>
                <a:sym typeface="Canva Sans"/>
              </a:rPr>
              <a:t>Mohammed Motaz Loutfy</a:t>
            </a:r>
          </a:p>
        </p:txBody>
      </p:sp>
      <p:sp>
        <p:nvSpPr>
          <p:cNvPr name="TextBox 16" id="16"/>
          <p:cNvSpPr txBox="true"/>
          <p:nvPr/>
        </p:nvSpPr>
        <p:spPr>
          <a:xfrm rot="0">
            <a:off x="3741213" y="4252151"/>
            <a:ext cx="5268268" cy="398635"/>
          </a:xfrm>
          <a:prstGeom prst="rect">
            <a:avLst/>
          </a:prstGeom>
        </p:spPr>
        <p:txBody>
          <a:bodyPr anchor="t" rtlCol="false" tIns="0" lIns="0" bIns="0" rIns="0">
            <a:spAutoFit/>
          </a:bodyPr>
          <a:lstStyle/>
          <a:p>
            <a:pPr algn="just">
              <a:lnSpc>
                <a:spcPts val="3228"/>
              </a:lnSpc>
            </a:pPr>
            <a:r>
              <a:rPr lang="en-US" sz="2305">
                <a:solidFill>
                  <a:srgbClr val="FFFFFF"/>
                </a:solidFill>
                <a:latin typeface="Canva Sans"/>
                <a:ea typeface="Canva Sans"/>
                <a:cs typeface="Canva Sans"/>
                <a:sym typeface="Canva Sans"/>
              </a:rPr>
              <a:t>Abdelrahman Mohamed Mahmoud</a:t>
            </a:r>
          </a:p>
        </p:txBody>
      </p:sp>
      <p:sp>
        <p:nvSpPr>
          <p:cNvPr name="TextBox 17" id="17"/>
          <p:cNvSpPr txBox="true"/>
          <p:nvPr/>
        </p:nvSpPr>
        <p:spPr>
          <a:xfrm rot="0">
            <a:off x="3741213" y="2825581"/>
            <a:ext cx="3778155" cy="398635"/>
          </a:xfrm>
          <a:prstGeom prst="rect">
            <a:avLst/>
          </a:prstGeom>
        </p:spPr>
        <p:txBody>
          <a:bodyPr anchor="t" rtlCol="false" tIns="0" lIns="0" bIns="0" rIns="0">
            <a:spAutoFit/>
          </a:bodyPr>
          <a:lstStyle/>
          <a:p>
            <a:pPr algn="just">
              <a:lnSpc>
                <a:spcPts val="3228"/>
              </a:lnSpc>
            </a:pPr>
            <a:r>
              <a:rPr lang="en-US" sz="2305">
                <a:solidFill>
                  <a:srgbClr val="FFFFFF"/>
                </a:solidFill>
                <a:latin typeface="Canva Sans"/>
                <a:ea typeface="Canva Sans"/>
                <a:cs typeface="Canva Sans"/>
                <a:sym typeface="Canva Sans"/>
              </a:rPr>
              <a:t>Mahmoud Taha Mohamed </a:t>
            </a:r>
          </a:p>
        </p:txBody>
      </p:sp>
      <p:sp>
        <p:nvSpPr>
          <p:cNvPr name="TextBox 18" id="18"/>
          <p:cNvSpPr txBox="true"/>
          <p:nvPr/>
        </p:nvSpPr>
        <p:spPr>
          <a:xfrm rot="0">
            <a:off x="10386562" y="2825581"/>
            <a:ext cx="4162102" cy="398635"/>
          </a:xfrm>
          <a:prstGeom prst="rect">
            <a:avLst/>
          </a:prstGeom>
        </p:spPr>
        <p:txBody>
          <a:bodyPr anchor="t" rtlCol="false" tIns="0" lIns="0" bIns="0" rIns="0">
            <a:spAutoFit/>
          </a:bodyPr>
          <a:lstStyle/>
          <a:p>
            <a:pPr algn="ctr">
              <a:lnSpc>
                <a:spcPts val="3228"/>
              </a:lnSpc>
            </a:pPr>
            <a:r>
              <a:rPr lang="en-US" sz="2305">
                <a:solidFill>
                  <a:srgbClr val="FFFFFF"/>
                </a:solidFill>
                <a:latin typeface="Canva Sans"/>
                <a:ea typeface="Canva Sans"/>
                <a:cs typeface="Canva Sans"/>
                <a:sym typeface="Canva Sans"/>
              </a:rPr>
              <a:t>2100913</a:t>
            </a:r>
          </a:p>
        </p:txBody>
      </p:sp>
      <p:sp>
        <p:nvSpPr>
          <p:cNvPr name="TextBox 19" id="19"/>
          <p:cNvSpPr txBox="true"/>
          <p:nvPr/>
        </p:nvSpPr>
        <p:spPr>
          <a:xfrm rot="0">
            <a:off x="2810173" y="5561540"/>
            <a:ext cx="12667655" cy="920695"/>
          </a:xfrm>
          <a:prstGeom prst="rect">
            <a:avLst/>
          </a:prstGeom>
        </p:spPr>
        <p:txBody>
          <a:bodyPr anchor="t" rtlCol="false" tIns="0" lIns="0" bIns="0" rIns="0">
            <a:spAutoFit/>
          </a:bodyPr>
          <a:lstStyle/>
          <a:p>
            <a:pPr algn="ctr">
              <a:lnSpc>
                <a:spcPts val="7003"/>
              </a:lnSpc>
              <a:spcBef>
                <a:spcPct val="0"/>
              </a:spcBef>
            </a:pPr>
            <a:r>
              <a:rPr lang="en-US" b="true" sz="5002">
                <a:solidFill>
                  <a:srgbClr val="840013"/>
                </a:solidFill>
                <a:latin typeface="Lastica Bold"/>
                <a:ea typeface="Lastica Bold"/>
                <a:cs typeface="Lastica Bold"/>
                <a:sym typeface="Lastica Bold"/>
              </a:rPr>
              <a:t>UNDER THE SUPERVISION OF</a:t>
            </a:r>
          </a:p>
        </p:txBody>
      </p:sp>
      <p:sp>
        <p:nvSpPr>
          <p:cNvPr name="TextBox 20" id="20"/>
          <p:cNvSpPr txBox="true"/>
          <p:nvPr/>
        </p:nvSpPr>
        <p:spPr>
          <a:xfrm rot="0">
            <a:off x="3785195" y="6796559"/>
            <a:ext cx="3344631" cy="438978"/>
          </a:xfrm>
          <a:prstGeom prst="rect">
            <a:avLst/>
          </a:prstGeom>
        </p:spPr>
        <p:txBody>
          <a:bodyPr anchor="t" rtlCol="false" tIns="0" lIns="0" bIns="0" rIns="0">
            <a:spAutoFit/>
          </a:bodyPr>
          <a:lstStyle/>
          <a:p>
            <a:pPr algn="ctr">
              <a:lnSpc>
                <a:spcPts val="3629"/>
              </a:lnSpc>
              <a:spcBef>
                <a:spcPct val="0"/>
              </a:spcBef>
            </a:pPr>
            <a:r>
              <a:rPr lang="en-US" b="true" sz="2592">
                <a:solidFill>
                  <a:srgbClr val="FFFFFF"/>
                </a:solidFill>
                <a:latin typeface="DM Sans Bold"/>
                <a:ea typeface="DM Sans Bold"/>
                <a:cs typeface="DM Sans Bold"/>
                <a:sym typeface="DM Sans Bold"/>
              </a:rPr>
              <a:t>Dr. Kamal S. Hamza</a:t>
            </a:r>
          </a:p>
        </p:txBody>
      </p:sp>
      <p:sp>
        <p:nvSpPr>
          <p:cNvPr name="TextBox 21" id="21"/>
          <p:cNvSpPr txBox="true"/>
          <p:nvPr/>
        </p:nvSpPr>
        <p:spPr>
          <a:xfrm rot="0">
            <a:off x="3568703" y="7549862"/>
            <a:ext cx="3777615" cy="1896937"/>
          </a:xfrm>
          <a:prstGeom prst="rect">
            <a:avLst/>
          </a:prstGeom>
        </p:spPr>
        <p:txBody>
          <a:bodyPr anchor="t" rtlCol="false" tIns="0" lIns="0" bIns="0" rIns="0">
            <a:spAutoFit/>
          </a:bodyPr>
          <a:lstStyle/>
          <a:p>
            <a:pPr algn="ctr">
              <a:lnSpc>
                <a:spcPts val="3069"/>
              </a:lnSpc>
              <a:spcBef>
                <a:spcPct val="0"/>
              </a:spcBef>
            </a:pPr>
            <a:r>
              <a:rPr lang="en-US" sz="2192">
                <a:solidFill>
                  <a:srgbClr val="FFFFFF"/>
                </a:solidFill>
                <a:latin typeface="DM Sans"/>
                <a:ea typeface="DM Sans"/>
                <a:cs typeface="DM Sans"/>
                <a:sym typeface="DM Sans"/>
              </a:rPr>
              <a:t>Assistant Professor, and Information Technology Program Director at The Egyptian E-Learning University - EELU</a:t>
            </a:r>
          </a:p>
        </p:txBody>
      </p:sp>
      <p:sp>
        <p:nvSpPr>
          <p:cNvPr name="TextBox 22" id="22"/>
          <p:cNvSpPr txBox="true"/>
          <p:nvPr/>
        </p:nvSpPr>
        <p:spPr>
          <a:xfrm rot="0">
            <a:off x="10668014" y="6796559"/>
            <a:ext cx="4076225" cy="438978"/>
          </a:xfrm>
          <a:prstGeom prst="rect">
            <a:avLst/>
          </a:prstGeom>
        </p:spPr>
        <p:txBody>
          <a:bodyPr anchor="t" rtlCol="false" tIns="0" lIns="0" bIns="0" rIns="0">
            <a:spAutoFit/>
          </a:bodyPr>
          <a:lstStyle/>
          <a:p>
            <a:pPr algn="ctr">
              <a:lnSpc>
                <a:spcPts val="3629"/>
              </a:lnSpc>
              <a:spcBef>
                <a:spcPct val="0"/>
              </a:spcBef>
            </a:pPr>
            <a:r>
              <a:rPr lang="en-US" b="true" sz="2592">
                <a:solidFill>
                  <a:srgbClr val="FFFFFF"/>
                </a:solidFill>
                <a:latin typeface="DM Sans Bold"/>
                <a:ea typeface="DM Sans Bold"/>
                <a:cs typeface="DM Sans Bold"/>
                <a:sym typeface="DM Sans Bold"/>
              </a:rPr>
              <a:t>T.A. Mohammed Mustafa</a:t>
            </a:r>
          </a:p>
        </p:txBody>
      </p:sp>
      <p:sp>
        <p:nvSpPr>
          <p:cNvPr name="TextBox 23" id="23"/>
          <p:cNvSpPr txBox="true"/>
          <p:nvPr/>
        </p:nvSpPr>
        <p:spPr>
          <a:xfrm rot="0">
            <a:off x="10817319" y="7549862"/>
            <a:ext cx="3777615" cy="1515937"/>
          </a:xfrm>
          <a:prstGeom prst="rect">
            <a:avLst/>
          </a:prstGeom>
        </p:spPr>
        <p:txBody>
          <a:bodyPr anchor="t" rtlCol="false" tIns="0" lIns="0" bIns="0" rIns="0">
            <a:spAutoFit/>
          </a:bodyPr>
          <a:lstStyle/>
          <a:p>
            <a:pPr algn="ctr">
              <a:lnSpc>
                <a:spcPts val="3069"/>
              </a:lnSpc>
              <a:spcBef>
                <a:spcPct val="0"/>
              </a:spcBef>
            </a:pPr>
            <a:r>
              <a:rPr lang="en-US" sz="2192">
                <a:solidFill>
                  <a:srgbClr val="FFFFFF"/>
                </a:solidFill>
                <a:latin typeface="DM Sans"/>
                <a:ea typeface="DM Sans"/>
                <a:cs typeface="DM Sans"/>
                <a:sym typeface="DM Sans"/>
              </a:rPr>
              <a:t>Teaching Assistant in Computer and Information Technology at The Egyptian E-Learning University - EELU</a:t>
            </a:r>
          </a:p>
        </p:txBody>
      </p:sp>
      <p:sp>
        <p:nvSpPr>
          <p:cNvPr name="AutoShape 24" id="24"/>
          <p:cNvSpPr/>
          <p:nvPr/>
        </p:nvSpPr>
        <p:spPr>
          <a:xfrm flipV="true">
            <a:off x="11083067" y="7349837"/>
            <a:ext cx="3246120" cy="0"/>
          </a:xfrm>
          <a:prstGeom prst="line">
            <a:avLst/>
          </a:prstGeom>
          <a:ln cap="rnd" w="19050">
            <a:solidFill>
              <a:srgbClr val="B4001A"/>
            </a:solidFill>
            <a:prstDash val="solid"/>
            <a:headEnd type="diamond" len="lg" w="lg"/>
            <a:tailEnd type="diamond" len="lg" w="lg"/>
          </a:ln>
        </p:spPr>
      </p:sp>
      <p:sp>
        <p:nvSpPr>
          <p:cNvPr name="AutoShape 25" id="25"/>
          <p:cNvSpPr/>
          <p:nvPr/>
        </p:nvSpPr>
        <p:spPr>
          <a:xfrm>
            <a:off x="4132976" y="7340312"/>
            <a:ext cx="2649068" cy="0"/>
          </a:xfrm>
          <a:prstGeom prst="line">
            <a:avLst/>
          </a:prstGeom>
          <a:ln cap="rnd" w="19050">
            <a:solidFill>
              <a:srgbClr val="B4001A"/>
            </a:solidFill>
            <a:prstDash val="solid"/>
            <a:headEnd type="diamond" len="lg" w="lg"/>
            <a:tailEnd type="diamond" len="lg" w="lg"/>
          </a:ln>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1789937" y="3504313"/>
            <a:ext cx="6498063" cy="3660575"/>
          </a:xfrm>
          <a:prstGeom prst="rect">
            <a:avLst/>
          </a:prstGeom>
        </p:spPr>
      </p:pic>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252348" y="1660464"/>
            <a:ext cx="11351612" cy="3573399"/>
          </a:xfrm>
          <a:prstGeom prst="rect">
            <a:avLst/>
          </a:prstGeom>
        </p:spPr>
        <p:txBody>
          <a:bodyPr anchor="t" rtlCol="false" tIns="0" lIns="0" bIns="0" rIns="0">
            <a:spAutoFit/>
          </a:bodyPr>
          <a:lstStyle/>
          <a:p>
            <a:pPr algn="l">
              <a:lnSpc>
                <a:spcPts val="4535"/>
              </a:lnSpc>
            </a:pPr>
            <a:r>
              <a:rPr lang="en-US" sz="2799" u="sng" b="true">
                <a:solidFill>
                  <a:srgbClr val="B4001A"/>
                </a:solidFill>
                <a:latin typeface="DM Sans Bold"/>
                <a:ea typeface="DM Sans Bold"/>
                <a:cs typeface="DM Sans Bold"/>
                <a:sym typeface="DM Sans Bold"/>
              </a:rPr>
              <a:t>Overview:</a:t>
            </a:r>
          </a:p>
          <a:p>
            <a:pPr algn="just">
              <a:lnSpc>
                <a:spcPts val="4049"/>
              </a:lnSpc>
            </a:pPr>
            <a:r>
              <a:rPr lang="en-US" sz="2499">
                <a:solidFill>
                  <a:srgbClr val="FFFFFF"/>
                </a:solidFill>
                <a:latin typeface="DM Sans"/>
                <a:ea typeface="DM Sans"/>
                <a:cs typeface="DM Sans"/>
                <a:sym typeface="DM Sans"/>
              </a:rPr>
              <a:t>The technique detection feature in our exercise tracking system leverages</a:t>
            </a:r>
            <a:r>
              <a:rPr lang="en-US" b="true" sz="2499">
                <a:solidFill>
                  <a:srgbClr val="FFFFFF"/>
                </a:solidFill>
                <a:latin typeface="DM Sans Bold"/>
                <a:ea typeface="DM Sans Bold"/>
                <a:cs typeface="DM Sans Bold"/>
                <a:sym typeface="DM Sans Bold"/>
              </a:rPr>
              <a:t> computer vision</a:t>
            </a:r>
            <a:r>
              <a:rPr lang="en-US" sz="2499">
                <a:solidFill>
                  <a:srgbClr val="FFFFFF"/>
                </a:solidFill>
                <a:latin typeface="DM Sans"/>
                <a:ea typeface="DM Sans"/>
                <a:cs typeface="DM Sans"/>
                <a:sym typeface="DM Sans"/>
              </a:rPr>
              <a:t> and </a:t>
            </a:r>
            <a:r>
              <a:rPr lang="en-US" b="true" sz="2499">
                <a:solidFill>
                  <a:srgbClr val="FFFFFF"/>
                </a:solidFill>
                <a:latin typeface="DM Sans Bold"/>
                <a:ea typeface="DM Sans Bold"/>
                <a:cs typeface="DM Sans Bold"/>
                <a:sym typeface="DM Sans Bold"/>
              </a:rPr>
              <a:t>pose estimation</a:t>
            </a:r>
            <a:r>
              <a:rPr lang="en-US" sz="2499">
                <a:solidFill>
                  <a:srgbClr val="FFFFFF"/>
                </a:solidFill>
                <a:latin typeface="DM Sans"/>
                <a:ea typeface="DM Sans"/>
                <a:cs typeface="DM Sans"/>
                <a:sym typeface="DM Sans"/>
              </a:rPr>
              <a:t> to monitor and evaluate the correctness of exercise techniques in real-time. By analyzing body part angles and joint positions, the system tracks exercises such as push-ups, squats, bicep curls, and shoulder presses, providing users with feedback on their form and counting repetitions accurately.</a:t>
            </a:r>
          </a:p>
        </p:txBody>
      </p:sp>
      <p:sp>
        <p:nvSpPr>
          <p:cNvPr name="TextBox 10" id="10"/>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TECHNIQUE DETECTION FOR EXERCISE TRACKING</a:t>
            </a:r>
          </a:p>
        </p:txBody>
      </p:sp>
      <p:sp>
        <p:nvSpPr>
          <p:cNvPr name="TextBox 11" id="11"/>
          <p:cNvSpPr txBox="true"/>
          <p:nvPr/>
        </p:nvSpPr>
        <p:spPr>
          <a:xfrm rot="0">
            <a:off x="252348" y="4614476"/>
            <a:ext cx="11351612" cy="5197281"/>
          </a:xfrm>
          <a:prstGeom prst="rect">
            <a:avLst/>
          </a:prstGeom>
        </p:spPr>
        <p:txBody>
          <a:bodyPr anchor="t" rtlCol="false" tIns="0" lIns="0" bIns="0" rIns="0">
            <a:spAutoFit/>
          </a:bodyPr>
          <a:lstStyle/>
          <a:p>
            <a:pPr algn="l">
              <a:lnSpc>
                <a:spcPts val="4535"/>
              </a:lnSpc>
            </a:pPr>
          </a:p>
          <a:p>
            <a:pPr algn="l">
              <a:lnSpc>
                <a:spcPts val="4535"/>
              </a:lnSpc>
            </a:pPr>
          </a:p>
          <a:p>
            <a:pPr algn="l">
              <a:lnSpc>
                <a:spcPts val="4535"/>
              </a:lnSpc>
            </a:pPr>
            <a:r>
              <a:rPr lang="en-US" sz="2799" u="sng" b="true">
                <a:solidFill>
                  <a:srgbClr val="B4001A"/>
                </a:solidFill>
                <a:latin typeface="DM Sans Bold"/>
                <a:ea typeface="DM Sans Bold"/>
                <a:cs typeface="DM Sans Bold"/>
                <a:sym typeface="DM Sans Bold"/>
              </a:rPr>
              <a:t>Implementation:</a:t>
            </a:r>
          </a:p>
          <a:p>
            <a:pPr algn="just">
              <a:lnSpc>
                <a:spcPts val="4049"/>
              </a:lnSpc>
            </a:pPr>
            <a:r>
              <a:rPr lang="en-US" sz="2499">
                <a:solidFill>
                  <a:srgbClr val="FFFFFF"/>
                </a:solidFill>
                <a:latin typeface="DM Sans"/>
                <a:ea typeface="DM Sans"/>
                <a:cs typeface="DM Sans"/>
                <a:sym typeface="DM Sans"/>
              </a:rPr>
              <a:t>The system processes video frames in real-time, converting them to </a:t>
            </a:r>
            <a:r>
              <a:rPr lang="en-US" sz="2499" b="true">
                <a:solidFill>
                  <a:srgbClr val="FFFFFF"/>
                </a:solidFill>
                <a:latin typeface="DM Sans Bold"/>
                <a:ea typeface="DM Sans Bold"/>
                <a:cs typeface="DM Sans Bold"/>
                <a:sym typeface="DM Sans Bold"/>
              </a:rPr>
              <a:t>RGB for MediaPipe processing</a:t>
            </a:r>
            <a:r>
              <a:rPr lang="en-US" sz="2499">
                <a:solidFill>
                  <a:srgbClr val="FFFFFF"/>
                </a:solidFill>
                <a:latin typeface="DM Sans"/>
                <a:ea typeface="DM Sans"/>
                <a:cs typeface="DM Sans"/>
                <a:sym typeface="DM Sans"/>
              </a:rPr>
              <a:t>, </a:t>
            </a:r>
            <a:r>
              <a:rPr lang="en-US" sz="2499" b="true">
                <a:solidFill>
                  <a:srgbClr val="FFFFFF"/>
                </a:solidFill>
                <a:latin typeface="DM Sans Bold"/>
                <a:ea typeface="DM Sans Bold"/>
                <a:cs typeface="DM Sans Bold"/>
                <a:sym typeface="DM Sans Bold"/>
              </a:rPr>
              <a:t>detecting landmarks, calculating angles, and updating exercise counters based on state transitions</a:t>
            </a:r>
            <a:r>
              <a:rPr lang="en-US" sz="2499">
                <a:solidFill>
                  <a:srgbClr val="FFFFFF"/>
                </a:solidFill>
                <a:latin typeface="DM Sans"/>
                <a:ea typeface="DM Sans"/>
                <a:cs typeface="DM Sans"/>
                <a:sym typeface="DM Sans"/>
              </a:rPr>
              <a:t> (e.g., "up" or "down" positions). Visual feedback is rendered using MediaPipe's drawing utilities, displaying landmarks and connections on the video feed, with a score table indicating the exercise type, repetition count, and status.</a:t>
            </a:r>
          </a:p>
          <a:p>
            <a:pPr algn="just">
              <a:lnSpc>
                <a:spcPts val="3768"/>
              </a:lnSpc>
            </a:pP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215278" y="2003123"/>
            <a:ext cx="17857445" cy="7234809"/>
          </a:xfrm>
          <a:prstGeom prst="rect">
            <a:avLst/>
          </a:prstGeom>
        </p:spPr>
        <p:txBody>
          <a:bodyPr anchor="t" rtlCol="false" tIns="0" lIns="0" bIns="0" rIns="0">
            <a:spAutoFit/>
          </a:bodyPr>
          <a:lstStyle/>
          <a:p>
            <a:pPr algn="just">
              <a:lnSpc>
                <a:spcPts val="4049"/>
              </a:lnSpc>
            </a:pPr>
            <a:r>
              <a:rPr lang="en-US" sz="2499" b="true">
                <a:solidFill>
                  <a:srgbClr val="FFFFFF"/>
                </a:solidFill>
                <a:latin typeface="DM Sans Bold"/>
                <a:ea typeface="DM Sans Bold"/>
                <a:cs typeface="DM Sans Bold"/>
                <a:sym typeface="DM Sans Bold"/>
              </a:rPr>
              <a:t>The core AI component relies on MediaPipe Pose, a lightweight, pre-trained deep learning model for real-time human pose estimation. Its architecture includes:</a:t>
            </a:r>
          </a:p>
          <a:p>
            <a:pPr algn="just">
              <a:lnSpc>
                <a:spcPts val="4140"/>
              </a:lnSpc>
            </a:pPr>
          </a:p>
          <a:p>
            <a:pPr algn="just" marL="496571" indent="-248285" lvl="1">
              <a:lnSpc>
                <a:spcPts val="3450"/>
              </a:lnSpc>
              <a:buFont typeface="Arial"/>
              <a:buChar char="•"/>
            </a:pPr>
            <a:r>
              <a:rPr lang="en-US" b="true" sz="2300">
                <a:solidFill>
                  <a:srgbClr val="B4001A"/>
                </a:solidFill>
                <a:latin typeface="DM Sans Bold"/>
                <a:ea typeface="DM Sans Bold"/>
                <a:cs typeface="DM Sans Bold"/>
                <a:sym typeface="DM Sans Bold"/>
              </a:rPr>
              <a:t>BlazePose</a:t>
            </a:r>
            <a:r>
              <a:rPr lang="en-US" sz="2300">
                <a:solidFill>
                  <a:srgbClr val="B4001A"/>
                </a:solidFill>
                <a:latin typeface="DM Sans"/>
                <a:ea typeface="DM Sans"/>
                <a:cs typeface="DM Sans"/>
                <a:sym typeface="DM Sans"/>
              </a:rPr>
              <a:t>:</a:t>
            </a:r>
            <a:r>
              <a:rPr lang="en-US" sz="2300">
                <a:solidFill>
                  <a:srgbClr val="FFFFFF"/>
                </a:solidFill>
                <a:latin typeface="DM Sans"/>
                <a:ea typeface="DM Sans"/>
                <a:cs typeface="DM Sans"/>
                <a:sym typeface="DM Sans"/>
              </a:rPr>
              <a:t> MediaPipe</a:t>
            </a:r>
            <a:r>
              <a:rPr lang="en-US" sz="2300">
                <a:solidFill>
                  <a:srgbClr val="FFFFFF"/>
                </a:solidFill>
                <a:latin typeface="DM Sans"/>
                <a:ea typeface="DM Sans"/>
                <a:cs typeface="DM Sans"/>
                <a:sym typeface="DM Sans"/>
              </a:rPr>
              <a:t> </a:t>
            </a:r>
            <a:r>
              <a:rPr lang="en-US" sz="2300">
                <a:solidFill>
                  <a:srgbClr val="FFFFFF"/>
                </a:solidFill>
                <a:latin typeface="DM Sans"/>
                <a:ea typeface="DM Sans"/>
                <a:cs typeface="DM Sans"/>
                <a:sym typeface="DM Sans"/>
              </a:rPr>
              <a:t>P</a:t>
            </a:r>
            <a:r>
              <a:rPr lang="en-US" sz="2300">
                <a:solidFill>
                  <a:srgbClr val="FFFFFF"/>
                </a:solidFill>
                <a:latin typeface="DM Sans"/>
                <a:ea typeface="DM Sans"/>
                <a:cs typeface="DM Sans"/>
                <a:sym typeface="DM Sans"/>
              </a:rPr>
              <a:t>o</a:t>
            </a:r>
            <a:r>
              <a:rPr lang="en-US" sz="2300">
                <a:solidFill>
                  <a:srgbClr val="FFFFFF"/>
                </a:solidFill>
                <a:latin typeface="DM Sans"/>
                <a:ea typeface="DM Sans"/>
                <a:cs typeface="DM Sans"/>
                <a:sym typeface="DM Sans"/>
              </a:rPr>
              <a:t>s</a:t>
            </a:r>
            <a:r>
              <a:rPr lang="en-US" sz="2300">
                <a:solidFill>
                  <a:srgbClr val="FFFFFF"/>
                </a:solidFill>
                <a:latin typeface="DM Sans"/>
                <a:ea typeface="DM Sans"/>
                <a:cs typeface="DM Sans"/>
                <a:sym typeface="DM Sans"/>
              </a:rPr>
              <a:t>e is</a:t>
            </a:r>
            <a:r>
              <a:rPr lang="en-US" sz="2300">
                <a:solidFill>
                  <a:srgbClr val="FFFFFF"/>
                </a:solidFill>
                <a:latin typeface="DM Sans"/>
                <a:ea typeface="DM Sans"/>
                <a:cs typeface="DM Sans"/>
                <a:sym typeface="DM Sans"/>
              </a:rPr>
              <a:t> bu</a:t>
            </a:r>
            <a:r>
              <a:rPr lang="en-US" sz="2300">
                <a:solidFill>
                  <a:srgbClr val="FFFFFF"/>
                </a:solidFill>
                <a:latin typeface="DM Sans"/>
                <a:ea typeface="DM Sans"/>
                <a:cs typeface="DM Sans"/>
                <a:sym typeface="DM Sans"/>
              </a:rPr>
              <a:t>i</a:t>
            </a:r>
            <a:r>
              <a:rPr lang="en-US" sz="2300">
                <a:solidFill>
                  <a:srgbClr val="FFFFFF"/>
                </a:solidFill>
                <a:latin typeface="DM Sans"/>
                <a:ea typeface="DM Sans"/>
                <a:cs typeface="DM Sans"/>
                <a:sym typeface="DM Sans"/>
              </a:rPr>
              <a:t>lt </a:t>
            </a:r>
            <a:r>
              <a:rPr lang="en-US" sz="2300">
                <a:solidFill>
                  <a:srgbClr val="FFFFFF"/>
                </a:solidFill>
                <a:latin typeface="DM Sans"/>
                <a:ea typeface="DM Sans"/>
                <a:cs typeface="DM Sans"/>
                <a:sym typeface="DM Sans"/>
              </a:rPr>
              <a:t>on</a:t>
            </a:r>
            <a:r>
              <a:rPr lang="en-US" sz="2300">
                <a:solidFill>
                  <a:srgbClr val="FFFFFF"/>
                </a:solidFill>
                <a:latin typeface="DM Sans"/>
                <a:ea typeface="DM Sans"/>
                <a:cs typeface="DM Sans"/>
                <a:sym typeface="DM Sans"/>
              </a:rPr>
              <a:t> BlazeP</a:t>
            </a:r>
            <a:r>
              <a:rPr lang="en-US" sz="2300">
                <a:solidFill>
                  <a:srgbClr val="FFFFFF"/>
                </a:solidFill>
                <a:latin typeface="DM Sans"/>
                <a:ea typeface="DM Sans"/>
                <a:cs typeface="DM Sans"/>
                <a:sym typeface="DM Sans"/>
              </a:rPr>
              <a:t>ose</a:t>
            </a:r>
            <a:r>
              <a:rPr lang="en-US" sz="2300">
                <a:solidFill>
                  <a:srgbClr val="FFFFFF"/>
                </a:solidFill>
                <a:latin typeface="DM Sans"/>
                <a:ea typeface="DM Sans"/>
                <a:cs typeface="DM Sans"/>
                <a:sym typeface="DM Sans"/>
              </a:rPr>
              <a:t>,</a:t>
            </a:r>
            <a:r>
              <a:rPr lang="en-US" sz="2300">
                <a:solidFill>
                  <a:srgbClr val="FFFFFF"/>
                </a:solidFill>
                <a:latin typeface="DM Sans"/>
                <a:ea typeface="DM Sans"/>
                <a:cs typeface="DM Sans"/>
                <a:sym typeface="DM Sans"/>
              </a:rPr>
              <a:t> a</a:t>
            </a:r>
            <a:r>
              <a:rPr lang="en-US" sz="2300">
                <a:solidFill>
                  <a:srgbClr val="FFFFFF"/>
                </a:solidFill>
                <a:latin typeface="DM Sans"/>
                <a:ea typeface="DM Sans"/>
                <a:cs typeface="DM Sans"/>
                <a:sym typeface="DM Sans"/>
              </a:rPr>
              <a:t> convolu</a:t>
            </a:r>
            <a:r>
              <a:rPr lang="en-US" sz="2300">
                <a:solidFill>
                  <a:srgbClr val="FFFFFF"/>
                </a:solidFill>
                <a:latin typeface="DM Sans"/>
                <a:ea typeface="DM Sans"/>
                <a:cs typeface="DM Sans"/>
                <a:sym typeface="DM Sans"/>
              </a:rPr>
              <a:t>tion</a:t>
            </a:r>
            <a:r>
              <a:rPr lang="en-US" sz="2300">
                <a:solidFill>
                  <a:srgbClr val="FFFFFF"/>
                </a:solidFill>
                <a:latin typeface="DM Sans"/>
                <a:ea typeface="DM Sans"/>
                <a:cs typeface="DM Sans"/>
                <a:sym typeface="DM Sans"/>
              </a:rPr>
              <a:t>al neural network (CNN) optimized for mobile and edge devices. It detects 33 keypoints (landmarks) across the human body, including shoulders, elbows, wrists, hips, knees, and ankles, with high accuracy.</a:t>
            </a:r>
          </a:p>
          <a:p>
            <a:pPr algn="just">
              <a:lnSpc>
                <a:spcPts val="3450"/>
              </a:lnSpc>
            </a:pPr>
          </a:p>
          <a:p>
            <a:pPr algn="just" marL="496571" indent="-248285" lvl="1">
              <a:lnSpc>
                <a:spcPts val="3450"/>
              </a:lnSpc>
              <a:buFont typeface="Arial"/>
              <a:buChar char="•"/>
            </a:pPr>
            <a:r>
              <a:rPr lang="en-US" b="true" sz="2300">
                <a:solidFill>
                  <a:srgbClr val="B4001A"/>
                </a:solidFill>
                <a:latin typeface="DM Sans Bold"/>
                <a:ea typeface="DM Sans Bold"/>
                <a:cs typeface="DM Sans Bold"/>
                <a:sym typeface="DM Sans Bold"/>
              </a:rPr>
              <a:t>Single-Frame Processing</a:t>
            </a:r>
            <a:r>
              <a:rPr lang="en-US" sz="2300">
                <a:solidFill>
                  <a:srgbClr val="B4001A"/>
                </a:solidFill>
                <a:latin typeface="DM Sans"/>
                <a:ea typeface="DM Sans"/>
                <a:cs typeface="DM Sans"/>
                <a:sym typeface="DM Sans"/>
              </a:rPr>
              <a:t>: </a:t>
            </a:r>
            <a:r>
              <a:rPr lang="en-US" sz="2300">
                <a:solidFill>
                  <a:srgbClr val="FFFFFF"/>
                </a:solidFill>
                <a:latin typeface="DM Sans"/>
                <a:ea typeface="DM Sans"/>
                <a:cs typeface="DM Sans"/>
                <a:sym typeface="DM Sans"/>
              </a:rPr>
              <a:t>The model processes each video frame </a:t>
            </a:r>
            <a:r>
              <a:rPr lang="en-US" b="true" sz="2300">
                <a:solidFill>
                  <a:srgbClr val="FFFFFF"/>
                </a:solidFill>
                <a:latin typeface="DM Sans Bold"/>
                <a:ea typeface="DM Sans Bold"/>
                <a:cs typeface="DM Sans Bold"/>
                <a:sym typeface="DM Sans Bold"/>
              </a:rPr>
              <a:t>independently</a:t>
            </a:r>
            <a:r>
              <a:rPr lang="en-US" sz="2300">
                <a:solidFill>
                  <a:srgbClr val="FFFFFF"/>
                </a:solidFill>
                <a:latin typeface="DM Sans"/>
                <a:ea typeface="DM Sans"/>
                <a:cs typeface="DM Sans"/>
                <a:sym typeface="DM Sans"/>
              </a:rPr>
              <a:t>, using a combination of </a:t>
            </a:r>
            <a:r>
              <a:rPr lang="en-US" b="true" sz="2300">
                <a:solidFill>
                  <a:srgbClr val="FFFFFF"/>
                </a:solidFill>
                <a:latin typeface="DM Sans Bold"/>
                <a:ea typeface="DM Sans Bold"/>
                <a:cs typeface="DM Sans Bold"/>
                <a:sym typeface="DM Sans Bold"/>
              </a:rPr>
              <a:t>heatmap-based keypoint detection and regression</a:t>
            </a:r>
            <a:r>
              <a:rPr lang="en-US" sz="2300">
                <a:solidFill>
                  <a:srgbClr val="FFFFFF"/>
                </a:solidFill>
                <a:latin typeface="DM Sans"/>
                <a:ea typeface="DM Sans"/>
                <a:cs typeface="DM Sans"/>
                <a:sym typeface="DM Sans"/>
              </a:rPr>
              <a:t> to estimate 2D/3D coordinates. This ensures low latency suitable for real-time applications.</a:t>
            </a:r>
          </a:p>
          <a:p>
            <a:pPr algn="just">
              <a:lnSpc>
                <a:spcPts val="3450"/>
              </a:lnSpc>
            </a:pPr>
          </a:p>
          <a:p>
            <a:pPr algn="just" marL="496571" indent="-248285" lvl="1">
              <a:lnSpc>
                <a:spcPts val="3450"/>
              </a:lnSpc>
              <a:buFont typeface="Arial"/>
              <a:buChar char="•"/>
            </a:pPr>
            <a:r>
              <a:rPr lang="en-US" b="true" sz="2300">
                <a:solidFill>
                  <a:srgbClr val="B4001A"/>
                </a:solidFill>
                <a:latin typeface="DM Sans Bold"/>
                <a:ea typeface="DM Sans Bold"/>
                <a:cs typeface="DM Sans Bold"/>
                <a:sym typeface="DM Sans Bold"/>
              </a:rPr>
              <a:t>Confidence Scores</a:t>
            </a:r>
            <a:r>
              <a:rPr lang="en-US" sz="2300">
                <a:solidFill>
                  <a:srgbClr val="B4001A"/>
                </a:solidFill>
                <a:latin typeface="DM Sans"/>
                <a:ea typeface="DM Sans"/>
                <a:cs typeface="DM Sans"/>
                <a:sym typeface="DM Sans"/>
              </a:rPr>
              <a:t>:</a:t>
            </a:r>
            <a:r>
              <a:rPr lang="en-US" sz="2300">
                <a:solidFill>
                  <a:srgbClr val="FFFFFF"/>
                </a:solidFill>
                <a:latin typeface="DM Sans"/>
                <a:ea typeface="DM Sans"/>
                <a:cs typeface="DM Sans"/>
                <a:sym typeface="DM Sans"/>
              </a:rPr>
              <a:t> MediaPipe provides confidence scores for each detected landmark, allowing the system to filter out low-confidence detections (set to a minimum of 0.5 for both detection and tracking in the implementation).</a:t>
            </a:r>
          </a:p>
          <a:p>
            <a:pPr algn="just">
              <a:lnSpc>
                <a:spcPts val="3450"/>
              </a:lnSpc>
            </a:pPr>
          </a:p>
          <a:p>
            <a:pPr algn="just" marL="496571" indent="-248285" lvl="1">
              <a:lnSpc>
                <a:spcPts val="3450"/>
              </a:lnSpc>
              <a:buFont typeface="Arial"/>
              <a:buChar char="•"/>
            </a:pPr>
            <a:r>
              <a:rPr lang="en-US" b="true" sz="2300">
                <a:solidFill>
                  <a:srgbClr val="B4001A"/>
                </a:solidFill>
                <a:latin typeface="DM Sans Bold"/>
                <a:ea typeface="DM Sans Bold"/>
                <a:cs typeface="DM Sans Bold"/>
                <a:sym typeface="DM Sans Bold"/>
              </a:rPr>
              <a:t>Lightweight Design</a:t>
            </a:r>
            <a:r>
              <a:rPr lang="en-US" sz="2300">
                <a:solidFill>
                  <a:srgbClr val="B4001A"/>
                </a:solidFill>
                <a:latin typeface="DM Sans"/>
                <a:ea typeface="DM Sans"/>
                <a:cs typeface="DM Sans"/>
                <a:sym typeface="DM Sans"/>
              </a:rPr>
              <a:t>: </a:t>
            </a:r>
            <a:r>
              <a:rPr lang="en-US" sz="2300">
                <a:solidFill>
                  <a:srgbClr val="FFFFFF"/>
                </a:solidFill>
                <a:latin typeface="DM Sans"/>
                <a:ea typeface="DM Sans"/>
                <a:cs typeface="DM Sans"/>
                <a:sym typeface="DM Sans"/>
              </a:rPr>
              <a:t>The model is optimized for performance, requiring minimal computational resources, making it suitable for deployment on standard hardware without specialized GPUs.</a:t>
            </a:r>
          </a:p>
          <a:p>
            <a:pPr algn="just">
              <a:lnSpc>
                <a:spcPts val="3726"/>
              </a:lnSpc>
            </a:pPr>
          </a:p>
        </p:txBody>
      </p:sp>
      <p:sp>
        <p:nvSpPr>
          <p:cNvPr name="TextBox 9" id="9"/>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AI MODEL ARCHITECTURE FOR TECHNIQUE DETECTION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591209" y="3062997"/>
            <a:ext cx="7413819" cy="4161006"/>
          </a:xfrm>
          <a:custGeom>
            <a:avLst/>
            <a:gdLst/>
            <a:ahLst/>
            <a:cxnLst/>
            <a:rect r="r" b="b" t="t" l="l"/>
            <a:pathLst>
              <a:path h="4161006" w="7413819">
                <a:moveTo>
                  <a:pt x="0" y="0"/>
                </a:moveTo>
                <a:lnTo>
                  <a:pt x="7413818" y="0"/>
                </a:lnTo>
                <a:lnTo>
                  <a:pt x="7413818" y="4161006"/>
                </a:lnTo>
                <a:lnTo>
                  <a:pt x="0" y="4161006"/>
                </a:lnTo>
                <a:lnTo>
                  <a:pt x="0" y="0"/>
                </a:lnTo>
                <a:close/>
              </a:path>
            </a:pathLst>
          </a:custGeom>
          <a:blipFill>
            <a:blip r:embed="rId4"/>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AI MODEL ARCHITECTURE FOR TECHNIQUE DETECTION </a:t>
            </a:r>
          </a:p>
        </p:txBody>
      </p:sp>
      <p:sp>
        <p:nvSpPr>
          <p:cNvPr name="TextBox 10" id="10"/>
          <p:cNvSpPr txBox="true"/>
          <p:nvPr/>
        </p:nvSpPr>
        <p:spPr>
          <a:xfrm rot="0">
            <a:off x="243274" y="1960626"/>
            <a:ext cx="9924407" cy="6980682"/>
          </a:xfrm>
          <a:prstGeom prst="rect">
            <a:avLst/>
          </a:prstGeom>
        </p:spPr>
        <p:txBody>
          <a:bodyPr anchor="t" rtlCol="false" tIns="0" lIns="0" bIns="0" rIns="0">
            <a:spAutoFit/>
          </a:bodyPr>
          <a:lstStyle/>
          <a:p>
            <a:pPr algn="l">
              <a:lnSpc>
                <a:spcPts val="4535"/>
              </a:lnSpc>
            </a:pPr>
            <a:r>
              <a:rPr lang="en-US" sz="2799" b="true">
                <a:solidFill>
                  <a:srgbClr val="B4001A"/>
                </a:solidFill>
                <a:latin typeface="DM Sans Bold"/>
                <a:ea typeface="DM Sans Bold"/>
                <a:cs typeface="DM Sans Bold"/>
                <a:sym typeface="DM Sans Bold"/>
              </a:rPr>
              <a:t>BlazePose keypoint names:</a:t>
            </a:r>
          </a:p>
          <a:p>
            <a:pPr algn="l">
              <a:lnSpc>
                <a:spcPts val="4535"/>
              </a:lnSpc>
            </a:pPr>
          </a:p>
          <a:p>
            <a:pPr algn="l">
              <a:lnSpc>
                <a:spcPts val="4212"/>
              </a:lnSpc>
            </a:pPr>
            <a:r>
              <a:rPr lang="en-US" sz="2600">
                <a:solidFill>
                  <a:srgbClr val="FFFFFF"/>
                </a:solidFill>
                <a:latin typeface="DM Sans"/>
                <a:ea typeface="DM Sans"/>
                <a:cs typeface="DM Sans"/>
                <a:sym typeface="DM Sans"/>
              </a:rPr>
              <a:t>0. Nose, 1. Left eye inner, 2. Left eye, </a:t>
            </a:r>
            <a:r>
              <a:rPr lang="en-US" sz="2600">
                <a:solidFill>
                  <a:srgbClr val="FFFFFF"/>
                </a:solidFill>
                <a:latin typeface="DM Sans"/>
                <a:ea typeface="DM Sans"/>
                <a:cs typeface="DM Sans"/>
                <a:sym typeface="DM Sans"/>
              </a:rPr>
              <a:t>3</a:t>
            </a:r>
            <a:r>
              <a:rPr lang="en-US" sz="2600">
                <a:solidFill>
                  <a:srgbClr val="FFFFFF"/>
                </a:solidFill>
                <a:latin typeface="DM Sans"/>
                <a:ea typeface="DM Sans"/>
                <a:cs typeface="DM Sans"/>
                <a:sym typeface="DM Sans"/>
              </a:rPr>
              <a:t>. Left eye outer</a:t>
            </a:r>
          </a:p>
          <a:p>
            <a:pPr algn="l">
              <a:lnSpc>
                <a:spcPts val="4212"/>
              </a:lnSpc>
            </a:pPr>
            <a:r>
              <a:rPr lang="en-US" sz="2600">
                <a:solidFill>
                  <a:srgbClr val="FFFFFF"/>
                </a:solidFill>
                <a:latin typeface="DM Sans"/>
                <a:ea typeface="DM Sans"/>
                <a:cs typeface="DM Sans"/>
                <a:sym typeface="DM Sans"/>
              </a:rPr>
              <a:t>4. Right eye inner, 5. Right eye, </a:t>
            </a:r>
            <a:r>
              <a:rPr lang="en-US" sz="2600">
                <a:solidFill>
                  <a:srgbClr val="FFFFFF"/>
                </a:solidFill>
                <a:latin typeface="DM Sans"/>
                <a:ea typeface="DM Sans"/>
                <a:cs typeface="DM Sans"/>
                <a:sym typeface="DM Sans"/>
              </a:rPr>
              <a:t>6</a:t>
            </a:r>
            <a:r>
              <a:rPr lang="en-US" sz="2600">
                <a:solidFill>
                  <a:srgbClr val="FFFFFF"/>
                </a:solidFill>
                <a:latin typeface="DM Sans"/>
                <a:ea typeface="DM Sans"/>
                <a:cs typeface="DM Sans"/>
                <a:sym typeface="DM Sans"/>
              </a:rPr>
              <a:t>. Right eye outer, 7. Left ear </a:t>
            </a:r>
          </a:p>
          <a:p>
            <a:pPr algn="l">
              <a:lnSpc>
                <a:spcPts val="4212"/>
              </a:lnSpc>
            </a:pPr>
            <a:r>
              <a:rPr lang="en-US" sz="2600">
                <a:solidFill>
                  <a:srgbClr val="FFFFFF"/>
                </a:solidFill>
                <a:latin typeface="DM Sans"/>
                <a:ea typeface="DM Sans"/>
                <a:cs typeface="DM Sans"/>
                <a:sym typeface="DM Sans"/>
              </a:rPr>
              <a:t>8. Right ear, 9. Mouth left, 10. Mouth right, 11. Left shoulder </a:t>
            </a:r>
          </a:p>
          <a:p>
            <a:pPr algn="l">
              <a:lnSpc>
                <a:spcPts val="4212"/>
              </a:lnSpc>
            </a:pPr>
            <a:r>
              <a:rPr lang="en-US" sz="2600">
                <a:solidFill>
                  <a:srgbClr val="FFFFFF"/>
                </a:solidFill>
                <a:latin typeface="DM Sans"/>
                <a:ea typeface="DM Sans"/>
                <a:cs typeface="DM Sans"/>
                <a:sym typeface="DM Sans"/>
              </a:rPr>
              <a:t>12. Right shoulder, 13. Left elbow, 14. Right elbow</a:t>
            </a:r>
          </a:p>
          <a:p>
            <a:pPr algn="l">
              <a:lnSpc>
                <a:spcPts val="4212"/>
              </a:lnSpc>
            </a:pPr>
            <a:r>
              <a:rPr lang="en-US" sz="2600">
                <a:solidFill>
                  <a:srgbClr val="FFFFFF"/>
                </a:solidFill>
                <a:latin typeface="DM Sans"/>
                <a:ea typeface="DM Sans"/>
                <a:cs typeface="DM Sans"/>
                <a:sym typeface="DM Sans"/>
              </a:rPr>
              <a:t>15. Left wrist, 16. Right wrist, 17. Leftpinky #1 knuckle </a:t>
            </a:r>
          </a:p>
          <a:p>
            <a:pPr algn="l">
              <a:lnSpc>
                <a:spcPts val="4212"/>
              </a:lnSpc>
            </a:pPr>
            <a:r>
              <a:rPr lang="en-US" sz="2600">
                <a:solidFill>
                  <a:srgbClr val="FFFFFF"/>
                </a:solidFill>
                <a:latin typeface="DM Sans"/>
                <a:ea typeface="DM Sans"/>
                <a:cs typeface="DM Sans"/>
                <a:sym typeface="DM Sans"/>
              </a:rPr>
              <a:t>18. Right pinky #1 knuckle, 19. Left index #1 knuckle </a:t>
            </a:r>
          </a:p>
          <a:p>
            <a:pPr algn="l">
              <a:lnSpc>
                <a:spcPts val="4212"/>
              </a:lnSpc>
            </a:pPr>
            <a:r>
              <a:rPr lang="en-US" sz="2600">
                <a:solidFill>
                  <a:srgbClr val="FFFFFF"/>
                </a:solidFill>
                <a:latin typeface="DM Sans"/>
                <a:ea typeface="DM Sans"/>
                <a:cs typeface="DM Sans"/>
                <a:sym typeface="DM Sans"/>
              </a:rPr>
              <a:t>20. Right index #1 knuckle, 21. Left thumb #2 knuckle </a:t>
            </a:r>
          </a:p>
          <a:p>
            <a:pPr algn="l">
              <a:lnSpc>
                <a:spcPts val="4212"/>
              </a:lnSpc>
            </a:pPr>
            <a:r>
              <a:rPr lang="en-US" sz="2600">
                <a:solidFill>
                  <a:srgbClr val="FFFFFF"/>
                </a:solidFill>
                <a:latin typeface="DM Sans"/>
                <a:ea typeface="DM Sans"/>
                <a:cs typeface="DM Sans"/>
                <a:sym typeface="DM Sans"/>
              </a:rPr>
              <a:t>22. Right thumb #2 knuckle, 23. Left hip, 24. Right hip </a:t>
            </a:r>
          </a:p>
          <a:p>
            <a:pPr algn="l">
              <a:lnSpc>
                <a:spcPts val="4212"/>
              </a:lnSpc>
            </a:pPr>
            <a:r>
              <a:rPr lang="en-US" sz="2600">
                <a:solidFill>
                  <a:srgbClr val="FFFFFF"/>
                </a:solidFill>
                <a:latin typeface="DM Sans"/>
                <a:ea typeface="DM Sans"/>
                <a:cs typeface="DM Sans"/>
                <a:sym typeface="DM Sans"/>
              </a:rPr>
              <a:t>25. Left knee, 26. Right knee, 27. Left ankle, 28. Right ankle </a:t>
            </a:r>
          </a:p>
          <a:p>
            <a:pPr algn="l">
              <a:lnSpc>
                <a:spcPts val="4212"/>
              </a:lnSpc>
            </a:pPr>
            <a:r>
              <a:rPr lang="en-US" sz="2600">
                <a:solidFill>
                  <a:srgbClr val="FFFFFF"/>
                </a:solidFill>
                <a:latin typeface="DM Sans"/>
                <a:ea typeface="DM Sans"/>
                <a:cs typeface="DM Sans"/>
                <a:sym typeface="DM Sans"/>
              </a:rPr>
              <a:t>29. Left heel, 30. Right heel, 31. Left foot index</a:t>
            </a:r>
          </a:p>
          <a:p>
            <a:pPr algn="l">
              <a:lnSpc>
                <a:spcPts val="4212"/>
              </a:lnSpc>
            </a:pPr>
            <a:r>
              <a:rPr lang="en-US" sz="2600">
                <a:solidFill>
                  <a:srgbClr val="FFFFFF"/>
                </a:solidFill>
                <a:latin typeface="DM Sans"/>
                <a:ea typeface="DM Sans"/>
                <a:cs typeface="DM Sans"/>
                <a:sym typeface="DM Sans"/>
              </a:rPr>
              <a:t>32. Right foot index</a:t>
            </a:r>
          </a:p>
        </p:txBody>
      </p:sp>
      <p:sp>
        <p:nvSpPr>
          <p:cNvPr name="TextBox 11" id="11"/>
          <p:cNvSpPr txBox="true"/>
          <p:nvPr/>
        </p:nvSpPr>
        <p:spPr>
          <a:xfrm rot="0">
            <a:off x="12879607" y="7602690"/>
            <a:ext cx="2837021" cy="283401"/>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Poppins Light"/>
                <a:ea typeface="Poppins Light"/>
                <a:cs typeface="Poppins Light"/>
                <a:sym typeface="Poppins Light"/>
              </a:rPr>
              <a:t>Fig. 4.  33 Keypoint Topology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6263" y="1989466"/>
            <a:ext cx="15575474" cy="6308067"/>
          </a:xfrm>
          <a:custGeom>
            <a:avLst/>
            <a:gdLst/>
            <a:ahLst/>
            <a:cxnLst/>
            <a:rect r="r" b="b" t="t" l="l"/>
            <a:pathLst>
              <a:path h="6308067" w="15575474">
                <a:moveTo>
                  <a:pt x="0" y="0"/>
                </a:moveTo>
                <a:lnTo>
                  <a:pt x="15575474" y="0"/>
                </a:lnTo>
                <a:lnTo>
                  <a:pt x="15575474" y="6308068"/>
                </a:lnTo>
                <a:lnTo>
                  <a:pt x="0" y="6308068"/>
                </a:lnTo>
                <a:lnTo>
                  <a:pt x="0" y="0"/>
                </a:lnTo>
                <a:close/>
              </a:path>
            </a:pathLst>
          </a:custGeom>
          <a:blipFill>
            <a:blip r:embed="rId4"/>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AI MODEL ARCHITECTURE FOR TECHNIQUE DETECTION </a:t>
            </a:r>
          </a:p>
        </p:txBody>
      </p:sp>
      <p:sp>
        <p:nvSpPr>
          <p:cNvPr name="TextBox 10" id="10"/>
          <p:cNvSpPr txBox="true"/>
          <p:nvPr/>
        </p:nvSpPr>
        <p:spPr>
          <a:xfrm rot="0">
            <a:off x="7779861" y="8674062"/>
            <a:ext cx="2728278" cy="283401"/>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Poppins Light"/>
                <a:ea typeface="Poppins Light"/>
                <a:cs typeface="Poppins Light"/>
                <a:sym typeface="Poppins Light"/>
              </a:rPr>
              <a:t>Fig. 5.  Network Architecture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109364" y="1187224"/>
            <a:ext cx="18050222" cy="8984361"/>
          </a:xfrm>
          <a:prstGeom prst="rect">
            <a:avLst/>
          </a:prstGeom>
        </p:spPr>
        <p:txBody>
          <a:bodyPr anchor="t" rtlCol="false" tIns="0" lIns="0" bIns="0" rIns="0">
            <a:spAutoFit/>
          </a:bodyPr>
          <a:lstStyle/>
          <a:p>
            <a:pPr algn="l">
              <a:lnSpc>
                <a:spcPts val="3402"/>
              </a:lnSpc>
            </a:pPr>
          </a:p>
          <a:p>
            <a:pPr algn="just">
              <a:lnSpc>
                <a:spcPts val="4535"/>
              </a:lnSpc>
            </a:pPr>
            <a:r>
              <a:rPr lang="en-US" sz="2799" b="true">
                <a:solidFill>
                  <a:srgbClr val="FFFFFF"/>
                </a:solidFill>
                <a:latin typeface="DM Sans Bold"/>
                <a:ea typeface="DM Sans Bold"/>
                <a:cs typeface="DM Sans Bold"/>
                <a:sym typeface="DM Sans Bold"/>
              </a:rPr>
              <a:t>The approach combines pose estimation with rule-based logic to detect exercise techniques:</a:t>
            </a:r>
          </a:p>
          <a:p>
            <a:pPr algn="just">
              <a:lnSpc>
                <a:spcPts val="4049"/>
              </a:lnSpc>
            </a:pPr>
          </a:p>
          <a:p>
            <a:pPr algn="just">
              <a:lnSpc>
                <a:spcPts val="4049"/>
              </a:lnSpc>
            </a:pPr>
            <a:r>
              <a:rPr lang="en-US" sz="2499">
                <a:solidFill>
                  <a:srgbClr val="FFFFFF"/>
                </a:solidFill>
                <a:latin typeface="DM Sans"/>
                <a:ea typeface="DM Sans"/>
                <a:cs typeface="DM Sans"/>
                <a:sym typeface="DM Sans"/>
              </a:rPr>
              <a:t>1. </a:t>
            </a:r>
            <a:r>
              <a:rPr lang="en-US" sz="2499" b="true">
                <a:solidFill>
                  <a:srgbClr val="B4001A"/>
                </a:solidFill>
                <a:latin typeface="DM Sans Bold"/>
                <a:ea typeface="DM Sans Bold"/>
                <a:cs typeface="DM Sans Bold"/>
                <a:sym typeface="DM Sans Bold"/>
              </a:rPr>
              <a:t>P</a:t>
            </a:r>
            <a:r>
              <a:rPr lang="en-US" sz="2499" b="true">
                <a:solidFill>
                  <a:srgbClr val="B4001A"/>
                </a:solidFill>
                <a:latin typeface="DM Sans Bold"/>
                <a:ea typeface="DM Sans Bold"/>
                <a:cs typeface="DM Sans Bold"/>
                <a:sym typeface="DM Sans Bold"/>
              </a:rPr>
              <a:t>ose Estimation:</a:t>
            </a:r>
            <a:r>
              <a:rPr lang="en-US" sz="2499">
                <a:solidFill>
                  <a:srgbClr val="FFFFFF"/>
                </a:solidFill>
                <a:latin typeface="DM Sans"/>
                <a:ea typeface="DM Sans"/>
                <a:cs typeface="DM Sans"/>
                <a:sym typeface="DM Sans"/>
              </a:rPr>
              <a:t> MediaPipe Pose processes each frame to extract </a:t>
            </a:r>
            <a:r>
              <a:rPr lang="en-US" sz="2499" b="true">
                <a:solidFill>
                  <a:srgbClr val="FFFFFF"/>
                </a:solidFill>
                <a:latin typeface="DM Sans Bold"/>
                <a:ea typeface="DM Sans Bold"/>
                <a:cs typeface="DM Sans Bold"/>
                <a:sym typeface="DM Sans Bold"/>
              </a:rPr>
              <a:t>33 landmarks</a:t>
            </a:r>
            <a:r>
              <a:rPr lang="en-US" sz="2499">
                <a:solidFill>
                  <a:srgbClr val="FFFFFF"/>
                </a:solidFill>
                <a:latin typeface="DM Sans"/>
                <a:ea typeface="DM Sans"/>
                <a:cs typeface="DM Sans"/>
                <a:sym typeface="DM Sans"/>
              </a:rPr>
              <a:t>, providing x, y coordinates (and z for 3D estimation, though only 2D is used here).</a:t>
            </a:r>
          </a:p>
          <a:p>
            <a:pPr algn="just">
              <a:lnSpc>
                <a:spcPts val="4049"/>
              </a:lnSpc>
            </a:pPr>
          </a:p>
          <a:p>
            <a:pPr algn="just">
              <a:lnSpc>
                <a:spcPts val="4049"/>
              </a:lnSpc>
            </a:pPr>
            <a:r>
              <a:rPr lang="en-US" sz="2499">
                <a:solidFill>
                  <a:srgbClr val="FFFFFF"/>
                </a:solidFill>
                <a:latin typeface="DM Sans"/>
                <a:ea typeface="DM Sans"/>
                <a:cs typeface="DM Sans"/>
                <a:sym typeface="DM Sans"/>
              </a:rPr>
              <a:t>2. </a:t>
            </a:r>
            <a:r>
              <a:rPr lang="en-US" sz="2499" b="true">
                <a:solidFill>
                  <a:srgbClr val="B4001A"/>
                </a:solidFill>
                <a:latin typeface="DM Sans Bold"/>
                <a:ea typeface="DM Sans Bold"/>
                <a:cs typeface="DM Sans Bold"/>
                <a:sym typeface="DM Sans Bold"/>
              </a:rPr>
              <a:t>Angle Calculation:</a:t>
            </a:r>
            <a:r>
              <a:rPr lang="en-US" sz="2499">
                <a:solidFill>
                  <a:srgbClr val="FFFFFF"/>
                </a:solidFill>
                <a:latin typeface="DM Sans"/>
                <a:ea typeface="DM Sans"/>
                <a:cs typeface="DM Sans"/>
                <a:sym typeface="DM Sans"/>
              </a:rPr>
              <a:t> The angles at key joints are computed (e.g., elbow for bicep curls, knee for squats) using the arctangent function to determine the angle between three points. For exercises like sit-ups, average positions (e.g., shoulder midpoint) are calculated to assess torso alignment.</a:t>
            </a:r>
          </a:p>
          <a:p>
            <a:pPr algn="just">
              <a:lnSpc>
                <a:spcPts val="4049"/>
              </a:lnSpc>
            </a:pPr>
          </a:p>
          <a:p>
            <a:pPr algn="just">
              <a:lnSpc>
                <a:spcPts val="4049"/>
              </a:lnSpc>
            </a:pPr>
            <a:r>
              <a:rPr lang="en-US" sz="2499">
                <a:solidFill>
                  <a:srgbClr val="FFFFFF"/>
                </a:solidFill>
                <a:latin typeface="DM Sans"/>
                <a:ea typeface="DM Sans"/>
                <a:cs typeface="DM Sans"/>
                <a:sym typeface="DM Sans"/>
              </a:rPr>
              <a:t>3. </a:t>
            </a:r>
            <a:r>
              <a:rPr lang="en-US" sz="2499" b="true">
                <a:solidFill>
                  <a:srgbClr val="B4001A"/>
                </a:solidFill>
                <a:latin typeface="DM Sans Bold"/>
                <a:ea typeface="DM Sans Bold"/>
                <a:cs typeface="DM Sans Bold"/>
                <a:sym typeface="DM Sans Bold"/>
              </a:rPr>
              <a:t>E</a:t>
            </a:r>
            <a:r>
              <a:rPr lang="en-US" sz="2499" b="true">
                <a:solidFill>
                  <a:srgbClr val="B4001A"/>
                </a:solidFill>
                <a:latin typeface="DM Sans Bold"/>
                <a:ea typeface="DM Sans Bold"/>
                <a:cs typeface="DM Sans Bold"/>
                <a:sym typeface="DM Sans Bold"/>
              </a:rPr>
              <a:t>xercise-Specific Rules: </a:t>
            </a:r>
            <a:r>
              <a:rPr lang="en-US" sz="2499">
                <a:solidFill>
                  <a:srgbClr val="FFFFFF"/>
                </a:solidFill>
                <a:latin typeface="DM Sans"/>
                <a:ea typeface="DM Sans"/>
                <a:cs typeface="DM Sans"/>
                <a:sym typeface="DM Sans"/>
              </a:rPr>
              <a:t>Each exercise has tailored thresholds:</a:t>
            </a:r>
          </a:p>
          <a:p>
            <a:pPr algn="just" marL="1079496" indent="-359832" lvl="2">
              <a:lnSpc>
                <a:spcPts val="4049"/>
              </a:lnSpc>
              <a:buFont typeface="Arial"/>
              <a:buChar char="⚬"/>
            </a:pPr>
            <a:r>
              <a:rPr lang="en-US" sz="2499">
                <a:solidFill>
                  <a:srgbClr val="FFFFFF"/>
                </a:solidFill>
                <a:latin typeface="DM Sans"/>
                <a:ea typeface="DM Sans"/>
                <a:cs typeface="DM Sans"/>
                <a:sym typeface="DM Sans"/>
              </a:rPr>
              <a:t>Squats: Monitors leg angles, incrementing the counter when the average knee angle falls below 70° and resets above 160°.</a:t>
            </a:r>
          </a:p>
          <a:p>
            <a:pPr algn="just" marL="1079496" indent="-359832" lvl="2">
              <a:lnSpc>
                <a:spcPts val="4049"/>
              </a:lnSpc>
              <a:buFont typeface="Arial"/>
              <a:buChar char="⚬"/>
            </a:pPr>
            <a:r>
              <a:rPr lang="en-US" sz="2499">
                <a:solidFill>
                  <a:srgbClr val="FFFFFF"/>
                </a:solidFill>
                <a:latin typeface="DM Sans"/>
                <a:ea typeface="DM Sans"/>
                <a:cs typeface="DM Sans"/>
                <a:sym typeface="DM Sans"/>
              </a:rPr>
              <a:t>Bicep Curls: Tracks arm angles, counting a repetition when the average angle exceeds 160° (extended) and drops below 90° (contracted).</a:t>
            </a:r>
          </a:p>
          <a:p>
            <a:pPr algn="just" marL="1079496" indent="-359832" lvl="2">
              <a:lnSpc>
                <a:spcPts val="4049"/>
              </a:lnSpc>
              <a:buFont typeface="Arial"/>
              <a:buChar char="⚬"/>
            </a:pPr>
            <a:r>
              <a:rPr lang="en-US" sz="2499">
                <a:solidFill>
                  <a:srgbClr val="FFFFFF"/>
                </a:solidFill>
                <a:latin typeface="DM Sans"/>
                <a:ea typeface="DM Sans"/>
                <a:cs typeface="DM Sans"/>
                <a:sym typeface="DM Sans"/>
              </a:rPr>
              <a:t>Shoulder Press: Evaluates shoulder angles relative to the shoulder midpoint, with thresholds at 100° (down) and 170° (up).</a:t>
            </a:r>
          </a:p>
          <a:p>
            <a:pPr algn="just">
              <a:lnSpc>
                <a:spcPts val="3402"/>
              </a:lnSpc>
            </a:pPr>
          </a:p>
        </p:txBody>
      </p:sp>
      <p:sp>
        <p:nvSpPr>
          <p:cNvPr name="TextBox 9" id="9"/>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TECHNIQUE DETECTION FOR EXERCISE TRACKING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151220" y="9595824"/>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247303" y="2476458"/>
            <a:ext cx="18050222" cy="6900292"/>
          </a:xfrm>
          <a:prstGeom prst="rect">
            <a:avLst/>
          </a:prstGeom>
        </p:spPr>
        <p:txBody>
          <a:bodyPr anchor="t" rtlCol="false" tIns="0" lIns="0" bIns="0" rIns="0">
            <a:spAutoFit/>
          </a:bodyPr>
          <a:lstStyle/>
          <a:p>
            <a:pPr algn="l">
              <a:lnSpc>
                <a:spcPts val="4211"/>
              </a:lnSpc>
            </a:pPr>
            <a:r>
              <a:rPr lang="en-US" sz="2599">
                <a:solidFill>
                  <a:srgbClr val="F8FAFF"/>
                </a:solidFill>
                <a:latin typeface="DM Sans"/>
                <a:ea typeface="DM Sans"/>
                <a:cs typeface="DM Sans"/>
                <a:sym typeface="DM Sans"/>
              </a:rPr>
              <a:t>4.</a:t>
            </a:r>
            <a:r>
              <a:rPr lang="en-US" sz="2599" b="true">
                <a:solidFill>
                  <a:srgbClr val="B4001A"/>
                </a:solidFill>
                <a:latin typeface="DM Sans Bold"/>
                <a:ea typeface="DM Sans Bold"/>
                <a:cs typeface="DM Sans Bold"/>
                <a:sym typeface="DM Sans Bold"/>
              </a:rPr>
              <a:t> State Machine:</a:t>
            </a:r>
            <a:r>
              <a:rPr lang="en-US" sz="2599">
                <a:solidFill>
                  <a:srgbClr val="FFFFFF"/>
                </a:solidFill>
                <a:latin typeface="DM Sans"/>
                <a:ea typeface="DM Sans"/>
                <a:cs typeface="DM Sans"/>
                <a:sym typeface="DM Sans"/>
              </a:rPr>
              <a:t> A boolean status variable tracks the exercise phase (e.g., up or down), ensuring accurate repetition counting by detecting transitions between states.</a:t>
            </a:r>
          </a:p>
          <a:p>
            <a:pPr algn="l">
              <a:lnSpc>
                <a:spcPts val="4211"/>
              </a:lnSpc>
            </a:pPr>
          </a:p>
          <a:p>
            <a:pPr algn="l">
              <a:lnSpc>
                <a:spcPts val="4211"/>
              </a:lnSpc>
            </a:pPr>
            <a:r>
              <a:rPr lang="en-US" sz="2599">
                <a:solidFill>
                  <a:srgbClr val="F8FAFF"/>
                </a:solidFill>
                <a:latin typeface="DM Sans"/>
                <a:ea typeface="DM Sans"/>
                <a:cs typeface="DM Sans"/>
                <a:sym typeface="DM Sans"/>
              </a:rPr>
              <a:t>5.</a:t>
            </a:r>
            <a:r>
              <a:rPr lang="en-US" sz="2599" b="true">
                <a:solidFill>
                  <a:srgbClr val="B4001A"/>
                </a:solidFill>
                <a:latin typeface="DM Sans Bold"/>
                <a:ea typeface="DM Sans Bold"/>
                <a:cs typeface="DM Sans Bold"/>
                <a:sym typeface="DM Sans Bold"/>
              </a:rPr>
              <a:t> </a:t>
            </a:r>
            <a:r>
              <a:rPr lang="en-US" sz="2599" b="true">
                <a:solidFill>
                  <a:srgbClr val="B4001A"/>
                </a:solidFill>
                <a:latin typeface="DM Sans Bold"/>
                <a:ea typeface="DM Sans Bold"/>
                <a:cs typeface="DM Sans Bold"/>
                <a:sym typeface="DM Sans Bold"/>
              </a:rPr>
              <a:t>Visualization: </a:t>
            </a:r>
            <a:r>
              <a:rPr lang="en-US" sz="2599">
                <a:solidFill>
                  <a:srgbClr val="FFFFFF"/>
                </a:solidFill>
                <a:latin typeface="DM Sans"/>
                <a:ea typeface="DM Sans"/>
                <a:cs typeface="DM Sans"/>
                <a:sym typeface="DM Sans"/>
              </a:rPr>
              <a:t>Landmarks and connections are drawn on the video feed, with a score table overlay displaying the exercise type, repetition count, and status.</a:t>
            </a:r>
          </a:p>
          <a:p>
            <a:pPr algn="l">
              <a:lnSpc>
                <a:spcPts val="4211"/>
              </a:lnSpc>
            </a:pPr>
          </a:p>
          <a:p>
            <a:pPr algn="l">
              <a:lnSpc>
                <a:spcPts val="4211"/>
              </a:lnSpc>
            </a:pPr>
            <a:r>
              <a:rPr lang="en-US" sz="2599" u="sng" b="true">
                <a:solidFill>
                  <a:srgbClr val="B4001A"/>
                </a:solidFill>
                <a:latin typeface="DM Sans Bold"/>
                <a:ea typeface="DM Sans Bold"/>
                <a:cs typeface="DM Sans Bold"/>
                <a:sym typeface="DM Sans Bold"/>
              </a:rPr>
              <a:t>Conclusion:</a:t>
            </a:r>
          </a:p>
          <a:p>
            <a:pPr algn="l">
              <a:lnSpc>
                <a:spcPts val="4211"/>
              </a:lnSpc>
            </a:pPr>
            <a:r>
              <a:rPr lang="en-US" sz="2599">
                <a:solidFill>
                  <a:srgbClr val="FFFFFF"/>
                </a:solidFill>
                <a:latin typeface="DM Sans"/>
                <a:ea typeface="DM Sans"/>
                <a:cs typeface="DM Sans"/>
                <a:sym typeface="DM Sans"/>
              </a:rPr>
              <a:t>The technique detection feature combines MediaPipe's robust pose estimation with custom rule-based logic to provide accurate, real-time exercise tracking. By leveraging pre-trained models and deterministic thresholds, the system achieves reliable performance without requiring extensive custom datasets or computational resources. This approach makes it accessible for fitness applications, with potential for further refinement to enhance user feedback and adaptability.</a:t>
            </a:r>
          </a:p>
          <a:p>
            <a:pPr algn="l">
              <a:lnSpc>
                <a:spcPts val="4211"/>
              </a:lnSpc>
            </a:pPr>
          </a:p>
        </p:txBody>
      </p:sp>
      <p:sp>
        <p:nvSpPr>
          <p:cNvPr name="TextBox 9" id="9"/>
          <p:cNvSpPr txBox="true"/>
          <p:nvPr/>
        </p:nvSpPr>
        <p:spPr>
          <a:xfrm rot="0">
            <a:off x="11336936" y="204628"/>
            <a:ext cx="5922364" cy="1001646"/>
          </a:xfrm>
          <a:prstGeom prst="rect">
            <a:avLst/>
          </a:prstGeom>
        </p:spPr>
        <p:txBody>
          <a:bodyPr anchor="t" rtlCol="false" tIns="0" lIns="0" bIns="0" rIns="0">
            <a:spAutoFit/>
          </a:bodyPr>
          <a:lstStyle/>
          <a:p>
            <a:pPr algn="ctr">
              <a:lnSpc>
                <a:spcPts val="4116"/>
              </a:lnSpc>
              <a:spcBef>
                <a:spcPct val="0"/>
              </a:spcBef>
            </a:pPr>
            <a:r>
              <a:rPr lang="en-US" b="true" sz="2940" i="true">
                <a:solidFill>
                  <a:srgbClr val="B4001A"/>
                </a:solidFill>
                <a:latin typeface="DM Sans Bold Italics"/>
                <a:ea typeface="DM Sans Bold Italics"/>
                <a:cs typeface="DM Sans Bold Italics"/>
                <a:sym typeface="DM Sans Bold Italics"/>
              </a:rPr>
              <a:t>TECHNIQUE DETECTION FOR EXERCISE TRACKING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8849799" y="606358"/>
            <a:ext cx="9122179" cy="580306"/>
          </a:xfrm>
          <a:prstGeom prst="rect">
            <a:avLst/>
          </a:prstGeom>
        </p:spPr>
        <p:txBody>
          <a:bodyPr anchor="t" rtlCol="false" tIns="0" lIns="0" bIns="0" rIns="0">
            <a:spAutoFit/>
          </a:bodyPr>
          <a:lstStyle/>
          <a:p>
            <a:pPr algn="ctr">
              <a:lnSpc>
                <a:spcPts val="4763"/>
              </a:lnSpc>
              <a:spcBef>
                <a:spcPct val="0"/>
              </a:spcBef>
            </a:pPr>
            <a:r>
              <a:rPr lang="en-US" b="true" sz="3402" i="true">
                <a:solidFill>
                  <a:srgbClr val="B4001A"/>
                </a:solidFill>
                <a:latin typeface="DM Sans Bold Italics"/>
                <a:ea typeface="DM Sans Bold Italics"/>
                <a:cs typeface="DM Sans Bold Italics"/>
                <a:sym typeface="DM Sans Bold Italics"/>
              </a:rPr>
              <a:t>DATASET FOR DIET RECOMMENDATIONS</a:t>
            </a:r>
          </a:p>
        </p:txBody>
      </p:sp>
      <p:sp>
        <p:nvSpPr>
          <p:cNvPr name="TextBox 9" id="9"/>
          <p:cNvSpPr txBox="true"/>
          <p:nvPr/>
        </p:nvSpPr>
        <p:spPr>
          <a:xfrm rot="0">
            <a:off x="400629" y="1781941"/>
            <a:ext cx="17486742" cy="2342888"/>
          </a:xfrm>
          <a:prstGeom prst="rect">
            <a:avLst/>
          </a:prstGeom>
        </p:spPr>
        <p:txBody>
          <a:bodyPr anchor="t" rtlCol="false" tIns="0" lIns="0" bIns="0" rIns="0">
            <a:spAutoFit/>
          </a:bodyPr>
          <a:lstStyle/>
          <a:p>
            <a:pPr algn="l" marL="502256" indent="-251128" lvl="1">
              <a:lnSpc>
                <a:spcPts val="3768"/>
              </a:lnSpc>
              <a:buFont typeface="Arial"/>
              <a:buChar char="•"/>
            </a:pPr>
            <a:r>
              <a:rPr lang="en-US" sz="2326">
                <a:solidFill>
                  <a:srgbClr val="FFFFFF"/>
                </a:solidFill>
                <a:latin typeface="DM Sans"/>
                <a:ea typeface="DM Sans"/>
                <a:cs typeface="DM Sans"/>
                <a:sym typeface="DM Sans"/>
              </a:rPr>
              <a:t>The recipes dataset contains </a:t>
            </a:r>
            <a:r>
              <a:rPr lang="en-US" b="true" sz="2326">
                <a:solidFill>
                  <a:srgbClr val="840013"/>
                </a:solidFill>
                <a:latin typeface="DM Sans Bold"/>
                <a:ea typeface="DM Sans Bold"/>
                <a:cs typeface="DM Sans Bold"/>
                <a:sym typeface="DM Sans Bold"/>
              </a:rPr>
              <a:t>522,517 </a:t>
            </a:r>
            <a:r>
              <a:rPr lang="en-US" sz="2326">
                <a:solidFill>
                  <a:srgbClr val="FFFFFF"/>
                </a:solidFill>
                <a:latin typeface="DM Sans"/>
                <a:ea typeface="DM Sans"/>
                <a:cs typeface="DM Sans"/>
                <a:sym typeface="DM Sans"/>
              </a:rPr>
              <a:t>recipes from many categories. This dataset provides information about each recipe like cooking times, servings, ingredients, nutrition, instructions, and more.</a:t>
            </a:r>
          </a:p>
          <a:p>
            <a:pPr algn="l" marL="502256" indent="-251128" lvl="1">
              <a:lnSpc>
                <a:spcPts val="3768"/>
              </a:lnSpc>
              <a:buFont typeface="Arial"/>
              <a:buChar char="•"/>
            </a:pPr>
            <a:r>
              <a:rPr lang="en-US" sz="2326">
                <a:solidFill>
                  <a:srgbClr val="FFFFFF"/>
                </a:solidFill>
                <a:latin typeface="DM Sans"/>
                <a:ea typeface="DM Sans"/>
                <a:cs typeface="DM Sans"/>
                <a:sym typeface="DM Sans"/>
              </a:rPr>
              <a:t>Custom diet planning is designed to assist individuals in achieving their health and fitness goals by offering personalized nutrition strategies that optimize effectiveness and long-term success.</a:t>
            </a:r>
          </a:p>
          <a:p>
            <a:pPr algn="l">
              <a:lnSpc>
                <a:spcPts val="3768"/>
              </a:lnSpc>
            </a:pPr>
          </a:p>
        </p:txBody>
      </p:sp>
      <p:sp>
        <p:nvSpPr>
          <p:cNvPr name="TextBox 10" id="10"/>
          <p:cNvSpPr txBox="true"/>
          <p:nvPr/>
        </p:nvSpPr>
        <p:spPr>
          <a:xfrm rot="0">
            <a:off x="679111" y="4279648"/>
            <a:ext cx="2812923" cy="497841"/>
          </a:xfrm>
          <a:prstGeom prst="rect">
            <a:avLst/>
          </a:prstGeom>
        </p:spPr>
        <p:txBody>
          <a:bodyPr anchor="t" rtlCol="false" tIns="0" lIns="0" bIns="0" rIns="0">
            <a:spAutoFit/>
          </a:bodyPr>
          <a:lstStyle/>
          <a:p>
            <a:pPr algn="ctr">
              <a:lnSpc>
                <a:spcPts val="4059"/>
              </a:lnSpc>
              <a:spcBef>
                <a:spcPct val="0"/>
              </a:spcBef>
            </a:pPr>
            <a:r>
              <a:rPr lang="en-US" b="true" sz="2899" i="true">
                <a:solidFill>
                  <a:srgbClr val="840013"/>
                </a:solidFill>
                <a:latin typeface="DM Sans Bold Italics"/>
                <a:ea typeface="DM Sans Bold Italics"/>
                <a:cs typeface="DM Sans Bold Italics"/>
                <a:sym typeface="DM Sans Bold Italics"/>
              </a:rPr>
              <a:t>KEY FEATURES :</a:t>
            </a:r>
          </a:p>
        </p:txBody>
      </p:sp>
      <p:sp>
        <p:nvSpPr>
          <p:cNvPr name="TextBox 11" id="11"/>
          <p:cNvSpPr txBox="true"/>
          <p:nvPr/>
        </p:nvSpPr>
        <p:spPr>
          <a:xfrm rot="0">
            <a:off x="545761" y="5842000"/>
            <a:ext cx="17971977" cy="1493235"/>
          </a:xfrm>
          <a:prstGeom prst="rect">
            <a:avLst/>
          </a:prstGeom>
        </p:spPr>
        <p:txBody>
          <a:bodyPr anchor="t" rtlCol="false" tIns="0" lIns="0" bIns="0" rIns="0">
            <a:spAutoFit/>
          </a:bodyPr>
          <a:lstStyle/>
          <a:p>
            <a:pPr algn="l" marL="503048" indent="-251524" lvl="1">
              <a:lnSpc>
                <a:spcPts val="3262"/>
              </a:lnSpc>
              <a:buFont typeface="Arial"/>
              <a:buChar char="•"/>
            </a:pPr>
            <a:r>
              <a:rPr lang="en-US" b="true" sz="2330">
                <a:solidFill>
                  <a:srgbClr val="FFFFFF"/>
                </a:solidFill>
                <a:latin typeface="DM Sans Bold"/>
                <a:ea typeface="DM Sans Bold"/>
                <a:cs typeface="DM Sans Bold"/>
                <a:sym typeface="DM Sans Bold"/>
              </a:rPr>
              <a:t>Nutritional Content: </a:t>
            </a:r>
            <a:r>
              <a:rPr lang="en-US" sz="2330">
                <a:solidFill>
                  <a:srgbClr val="FFFFFF"/>
                </a:solidFill>
                <a:latin typeface="DM Sans"/>
                <a:ea typeface="DM Sans"/>
                <a:cs typeface="DM Sans"/>
                <a:sym typeface="DM Sans"/>
              </a:rPr>
              <a:t>The dataset includes detailed nutritional information such as calories, fat content, saturated fat content, cholesterol content, sodium content, carbohydrate content, fiber content, sugar content, and protein content. These features are essential for understanding the nutritional value of foods and making informed dietary choices.</a:t>
            </a:r>
          </a:p>
          <a:p>
            <a:pPr algn="ctr">
              <a:lnSpc>
                <a:spcPts val="2229"/>
              </a:lnSpc>
              <a:spcBef>
                <a:spcPct val="0"/>
              </a:spcBef>
            </a:pPr>
          </a:p>
        </p:txBody>
      </p:sp>
      <p:sp>
        <p:nvSpPr>
          <p:cNvPr name="TextBox 12" id="12"/>
          <p:cNvSpPr txBox="true"/>
          <p:nvPr/>
        </p:nvSpPr>
        <p:spPr>
          <a:xfrm rot="0">
            <a:off x="687882" y="7316158"/>
            <a:ext cx="17199489" cy="1207643"/>
          </a:xfrm>
          <a:prstGeom prst="rect">
            <a:avLst/>
          </a:prstGeom>
        </p:spPr>
        <p:txBody>
          <a:bodyPr anchor="t" rtlCol="false" tIns="0" lIns="0" bIns="0" rIns="0">
            <a:spAutoFit/>
          </a:bodyPr>
          <a:lstStyle/>
          <a:p>
            <a:pPr algn="l" marL="503048" indent="-251524" lvl="1">
              <a:lnSpc>
                <a:spcPts val="3262"/>
              </a:lnSpc>
              <a:buFont typeface="Arial"/>
              <a:buChar char="•"/>
            </a:pPr>
            <a:r>
              <a:rPr lang="en-US" b="true" sz="2330">
                <a:solidFill>
                  <a:srgbClr val="FFFFFF"/>
                </a:solidFill>
                <a:latin typeface="DM Sans Bold"/>
                <a:ea typeface="DM Sans Bold"/>
                <a:cs typeface="DM Sans Bold"/>
                <a:sym typeface="DM Sans Bold"/>
              </a:rPr>
              <a:t>Dietary Planning: </a:t>
            </a:r>
            <a:r>
              <a:rPr lang="en-US" sz="2330">
                <a:solidFill>
                  <a:srgbClr val="FFFFFF"/>
                </a:solidFill>
                <a:latin typeface="DM Sans"/>
                <a:ea typeface="DM Sans"/>
                <a:cs typeface="DM Sans"/>
                <a:sym typeface="DM Sans"/>
              </a:rPr>
              <a:t>With comprehensive nutritional data, the dataset supports personalized dietary planning. Users can tailor their meal plans based on specific nutritional needs, such as high-protein diets for muscle building or low-carb diets for weight loss.</a:t>
            </a:r>
          </a:p>
        </p:txBody>
      </p:sp>
      <p:sp>
        <p:nvSpPr>
          <p:cNvPr name="TextBox 13" id="13"/>
          <p:cNvSpPr txBox="true"/>
          <p:nvPr/>
        </p:nvSpPr>
        <p:spPr>
          <a:xfrm rot="0">
            <a:off x="687882" y="8834905"/>
            <a:ext cx="17199489" cy="1207643"/>
          </a:xfrm>
          <a:prstGeom prst="rect">
            <a:avLst/>
          </a:prstGeom>
        </p:spPr>
        <p:txBody>
          <a:bodyPr anchor="t" rtlCol="false" tIns="0" lIns="0" bIns="0" rIns="0">
            <a:spAutoFit/>
          </a:bodyPr>
          <a:lstStyle/>
          <a:p>
            <a:pPr algn="l" marL="503048" indent="-251524" lvl="1">
              <a:lnSpc>
                <a:spcPts val="3262"/>
              </a:lnSpc>
              <a:buFont typeface="Arial"/>
              <a:buChar char="•"/>
            </a:pPr>
            <a:r>
              <a:rPr lang="en-US" b="true" sz="2330">
                <a:solidFill>
                  <a:srgbClr val="FFFFFF"/>
                </a:solidFill>
                <a:latin typeface="DM Sans Bold"/>
                <a:ea typeface="DM Sans Bold"/>
                <a:cs typeface="DM Sans Bold"/>
                <a:sym typeface="DM Sans Bold"/>
              </a:rPr>
              <a:t>Allergy and Sensitivity Management:</a:t>
            </a:r>
            <a:r>
              <a:rPr lang="en-US" sz="2330">
                <a:solidFill>
                  <a:srgbClr val="FFFFFF"/>
                </a:solidFill>
                <a:latin typeface="DM Sans"/>
                <a:ea typeface="DM Sans"/>
                <a:cs typeface="DM Sans"/>
                <a:sym typeface="DM Sans"/>
              </a:rPr>
              <a:t> By detailing components like fat and sugar content, the dataset helps individuals with dietary restrictions or sensitivities to avoid certain ingredients and maintain a balanced diet.</a:t>
            </a:r>
          </a:p>
          <a:p>
            <a:pPr algn="l">
              <a:lnSpc>
                <a:spcPts val="3262"/>
              </a:lnSpc>
            </a:pPr>
          </a:p>
        </p:txBody>
      </p:sp>
      <p:sp>
        <p:nvSpPr>
          <p:cNvPr name="TextBox 14" id="14"/>
          <p:cNvSpPr txBox="true"/>
          <p:nvPr/>
        </p:nvSpPr>
        <p:spPr>
          <a:xfrm rot="0">
            <a:off x="317975" y="5057775"/>
            <a:ext cx="7607945" cy="509905"/>
          </a:xfrm>
          <a:prstGeom prst="rect">
            <a:avLst/>
          </a:prstGeom>
        </p:spPr>
        <p:txBody>
          <a:bodyPr anchor="t" rtlCol="false" tIns="0" lIns="0" bIns="0" rIns="0">
            <a:spAutoFit/>
          </a:bodyPr>
          <a:lstStyle/>
          <a:p>
            <a:pPr algn="ctr" marL="604519" indent="-302260" lvl="1">
              <a:lnSpc>
                <a:spcPts val="3919"/>
              </a:lnSpc>
              <a:spcBef>
                <a:spcPct val="0"/>
              </a:spcBef>
              <a:buFont typeface="Arial"/>
              <a:buChar char="•"/>
            </a:pPr>
            <a:r>
              <a:rPr lang="en-US" sz="2799">
                <a:solidFill>
                  <a:srgbClr val="FFFFFF"/>
                </a:solidFill>
                <a:latin typeface="Poppins"/>
                <a:ea typeface="Poppins"/>
                <a:cs typeface="Poppins"/>
                <a:sym typeface="Poppins"/>
              </a:rPr>
              <a:t>The Dataset has </a:t>
            </a:r>
            <a:r>
              <a:rPr lang="en-US" sz="2799">
                <a:solidFill>
                  <a:srgbClr val="FF0025"/>
                </a:solidFill>
                <a:latin typeface="Poppins"/>
                <a:ea typeface="Poppins"/>
                <a:cs typeface="Poppins"/>
                <a:sym typeface="Poppins"/>
              </a:rPr>
              <a:t>28 </a:t>
            </a:r>
            <a:r>
              <a:rPr lang="en-US" sz="2799">
                <a:solidFill>
                  <a:srgbClr val="FFFFFF"/>
                </a:solidFill>
                <a:latin typeface="Poppins"/>
                <a:ea typeface="Poppins"/>
                <a:cs typeface="Poppins"/>
                <a:sym typeface="Poppins"/>
              </a:rPr>
              <a:t>Columns Including: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87882" y="5143500"/>
            <a:ext cx="14269697" cy="3838803"/>
          </a:xfrm>
          <a:custGeom>
            <a:avLst/>
            <a:gdLst/>
            <a:ahLst/>
            <a:cxnLst/>
            <a:rect r="r" b="b" t="t" l="l"/>
            <a:pathLst>
              <a:path h="3838803" w="14269697">
                <a:moveTo>
                  <a:pt x="0" y="0"/>
                </a:moveTo>
                <a:lnTo>
                  <a:pt x="14269697" y="0"/>
                </a:lnTo>
                <a:lnTo>
                  <a:pt x="14269697" y="3838803"/>
                </a:lnTo>
                <a:lnTo>
                  <a:pt x="0" y="3838803"/>
                </a:lnTo>
                <a:lnTo>
                  <a:pt x="0" y="0"/>
                </a:lnTo>
                <a:close/>
              </a:path>
            </a:pathLst>
          </a:custGeom>
          <a:blipFill>
            <a:blip r:embed="rId4"/>
            <a:stretch>
              <a:fillRect l="0" t="-182" r="0" b="-182"/>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234358" y="2242128"/>
            <a:ext cx="17819284" cy="2901264"/>
          </a:xfrm>
          <a:prstGeom prst="rect">
            <a:avLst/>
          </a:prstGeom>
        </p:spPr>
        <p:txBody>
          <a:bodyPr anchor="t" rtlCol="false" tIns="0" lIns="0" bIns="0" rIns="0">
            <a:spAutoFit/>
          </a:bodyPr>
          <a:lstStyle/>
          <a:p>
            <a:pPr algn="just" marL="551406" indent="-275703" lvl="1">
              <a:lnSpc>
                <a:spcPts val="3064"/>
              </a:lnSpc>
              <a:buAutoNum type="arabicPeriod" startAt="1"/>
            </a:pPr>
            <a:r>
              <a:rPr lang="en-US" b="true" sz="2553">
                <a:solidFill>
                  <a:srgbClr val="FFFFFF"/>
                </a:solidFill>
                <a:latin typeface="DM Sans Bold"/>
                <a:ea typeface="DM Sans Bold"/>
                <a:cs typeface="DM Sans Bold"/>
                <a:sym typeface="DM Sans Bold"/>
              </a:rPr>
              <a:t>Dropping Unnecessary Columns :</a:t>
            </a:r>
          </a:p>
          <a:p>
            <a:pPr algn="l" marL="551406" indent="-275703" lvl="1">
              <a:lnSpc>
                <a:spcPts val="3064"/>
              </a:lnSpc>
              <a:buFont typeface="Arial"/>
              <a:buChar char="•"/>
            </a:pPr>
            <a:r>
              <a:rPr lang="en-US" sz="2553">
                <a:solidFill>
                  <a:srgbClr val="FFFFFF"/>
                </a:solidFill>
                <a:latin typeface="DM Sans"/>
                <a:ea typeface="DM Sans"/>
                <a:cs typeface="DM Sans"/>
                <a:sym typeface="DM Sans"/>
              </a:rPr>
              <a:t>We start by extracting the features that we are interessted in. Since we are building a recommendation engine that takes the recipes nutritional characteristics</a:t>
            </a:r>
          </a:p>
          <a:p>
            <a:pPr algn="l">
              <a:lnSpc>
                <a:spcPts val="3575"/>
              </a:lnSpc>
            </a:pPr>
          </a:p>
          <a:p>
            <a:pPr algn="l" marL="551406" indent="-275703" lvl="1">
              <a:lnSpc>
                <a:spcPts val="3575"/>
              </a:lnSpc>
              <a:buAutoNum type="arabicPeriod" startAt="1"/>
            </a:pPr>
            <a:r>
              <a:rPr lang="en-US" b="true" sz="2553">
                <a:solidFill>
                  <a:srgbClr val="FFFFFF"/>
                </a:solidFill>
                <a:latin typeface="DM Sans Bold"/>
                <a:ea typeface="DM Sans Bold"/>
                <a:cs typeface="DM Sans Bold"/>
                <a:sym typeface="DM Sans Bold"/>
              </a:rPr>
              <a:t>Feature Scaling</a:t>
            </a:r>
            <a:r>
              <a:rPr lang="en-US" sz="2553">
                <a:solidFill>
                  <a:srgbClr val="FFFFFF"/>
                </a:solidFill>
                <a:latin typeface="DM Sans"/>
                <a:ea typeface="DM Sans"/>
                <a:cs typeface="DM Sans"/>
                <a:sym typeface="DM Sans"/>
              </a:rPr>
              <a:t> </a:t>
            </a:r>
            <a:r>
              <a:rPr lang="en-US" b="true" sz="2553">
                <a:solidFill>
                  <a:srgbClr val="FFFFFF"/>
                </a:solidFill>
                <a:latin typeface="DM Sans Bold"/>
                <a:ea typeface="DM Sans Bold"/>
                <a:cs typeface="DM Sans Bold"/>
                <a:sym typeface="DM Sans Bold"/>
              </a:rPr>
              <a:t>:</a:t>
            </a:r>
          </a:p>
          <a:p>
            <a:pPr algn="l" marL="551406" indent="-275703" lvl="1">
              <a:lnSpc>
                <a:spcPts val="3575"/>
              </a:lnSpc>
              <a:buFont typeface="Arial"/>
              <a:buChar char="•"/>
            </a:pPr>
            <a:r>
              <a:rPr lang="en-US" sz="2553">
                <a:solidFill>
                  <a:srgbClr val="FFFFFF"/>
                </a:solidFill>
                <a:latin typeface="DM Sans"/>
                <a:ea typeface="DM Sans"/>
                <a:cs typeface="DM Sans"/>
                <a:sym typeface="DM Sans"/>
              </a:rPr>
              <a:t>Applied StandardScaler to numerical columns (calories, fat content, sodium content, etc.).</a:t>
            </a:r>
          </a:p>
          <a:p>
            <a:pPr algn="l">
              <a:lnSpc>
                <a:spcPts val="3575"/>
              </a:lnSpc>
            </a:pPr>
          </a:p>
        </p:txBody>
      </p:sp>
      <p:sp>
        <p:nvSpPr>
          <p:cNvPr name="TextBox 10" id="10"/>
          <p:cNvSpPr txBox="true"/>
          <p:nvPr/>
        </p:nvSpPr>
        <p:spPr>
          <a:xfrm rot="0">
            <a:off x="8849799" y="606358"/>
            <a:ext cx="9122179" cy="580306"/>
          </a:xfrm>
          <a:prstGeom prst="rect">
            <a:avLst/>
          </a:prstGeom>
        </p:spPr>
        <p:txBody>
          <a:bodyPr anchor="t" rtlCol="false" tIns="0" lIns="0" bIns="0" rIns="0">
            <a:spAutoFit/>
          </a:bodyPr>
          <a:lstStyle/>
          <a:p>
            <a:pPr algn="ctr">
              <a:lnSpc>
                <a:spcPts val="4763"/>
              </a:lnSpc>
              <a:spcBef>
                <a:spcPct val="0"/>
              </a:spcBef>
            </a:pPr>
            <a:r>
              <a:rPr lang="en-US" b="true" sz="3402" i="true">
                <a:solidFill>
                  <a:srgbClr val="B4001A"/>
                </a:solidFill>
                <a:latin typeface="DM Sans Bold Italics"/>
                <a:ea typeface="DM Sans Bold Italics"/>
                <a:cs typeface="DM Sans Bold Italics"/>
                <a:sym typeface="DM Sans Bold Italics"/>
              </a:rPr>
              <a:t>DATA PREPARATION AND PREPROCESSING</a:t>
            </a:r>
          </a:p>
        </p:txBody>
      </p:sp>
      <p:sp>
        <p:nvSpPr>
          <p:cNvPr name="TextBox 11" id="11"/>
          <p:cNvSpPr txBox="true"/>
          <p:nvPr/>
        </p:nvSpPr>
        <p:spPr>
          <a:xfrm rot="0">
            <a:off x="5759717" y="9220200"/>
            <a:ext cx="3163491" cy="273876"/>
          </a:xfrm>
          <a:prstGeom prst="rect">
            <a:avLst/>
          </a:prstGeom>
        </p:spPr>
        <p:txBody>
          <a:bodyPr anchor="t" rtlCol="false" tIns="0" lIns="0" bIns="0" rIns="0">
            <a:spAutoFit/>
          </a:bodyPr>
          <a:lstStyle/>
          <a:p>
            <a:pPr algn="ctr">
              <a:lnSpc>
                <a:spcPts val="2229"/>
              </a:lnSpc>
              <a:spcBef>
                <a:spcPct val="0"/>
              </a:spcBef>
            </a:pPr>
            <a:r>
              <a:rPr lang="en-US" sz="1592">
                <a:solidFill>
                  <a:srgbClr val="FFFFFF"/>
                </a:solidFill>
                <a:latin typeface="DM Sans"/>
                <a:ea typeface="DM Sans"/>
                <a:cs typeface="DM Sans"/>
                <a:sym typeface="DM Sans"/>
              </a:rPr>
              <a:t>Fig 4. Dataset after preprocessing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sp>
        <p:nvSpPr>
          <p:cNvPr name="TextBox 2" id="2"/>
          <p:cNvSpPr txBox="true"/>
          <p:nvPr/>
        </p:nvSpPr>
        <p:spPr>
          <a:xfrm rot="0">
            <a:off x="684453" y="1224764"/>
            <a:ext cx="16919094" cy="2383737"/>
          </a:xfrm>
          <a:prstGeom prst="rect">
            <a:avLst/>
          </a:prstGeom>
        </p:spPr>
        <p:txBody>
          <a:bodyPr anchor="t" rtlCol="false" tIns="0" lIns="0" bIns="0" rIns="0">
            <a:spAutoFit/>
          </a:bodyPr>
          <a:lstStyle/>
          <a:p>
            <a:pPr algn="just">
              <a:lnSpc>
                <a:spcPts val="3359"/>
              </a:lnSpc>
            </a:pPr>
            <a:r>
              <a:rPr lang="en-US" b="true" sz="2399">
                <a:solidFill>
                  <a:srgbClr val="B4001A"/>
                </a:solidFill>
                <a:latin typeface="DM Sans Bold"/>
                <a:ea typeface="DM Sans Bold"/>
                <a:cs typeface="DM Sans Bold"/>
                <a:sym typeface="DM Sans Bold"/>
              </a:rPr>
              <a:t>Why Use Unsupervised Learning?</a:t>
            </a:r>
          </a:p>
          <a:p>
            <a:pPr algn="just" marL="496566" indent="-248283" lvl="1">
              <a:lnSpc>
                <a:spcPts val="3219"/>
              </a:lnSpc>
              <a:buFont typeface="Arial"/>
              <a:buChar char="•"/>
            </a:pPr>
            <a:r>
              <a:rPr lang="en-US" sz="2299">
                <a:solidFill>
                  <a:srgbClr val="FFFFFF"/>
                </a:solidFill>
                <a:latin typeface="DM Sans"/>
                <a:ea typeface="DM Sans"/>
                <a:cs typeface="DM Sans"/>
                <a:sym typeface="DM Sans"/>
              </a:rPr>
              <a:t>Unsupervised learning is a type of machine learning where the model is trained on unlabeled data, meaning it does not have predefined categories or target outputs. Instead, the model identifies patterns and similarities within the data.</a:t>
            </a:r>
          </a:p>
          <a:p>
            <a:pPr algn="just" marL="496566" indent="-248283" lvl="1">
              <a:lnSpc>
                <a:spcPts val="3219"/>
              </a:lnSpc>
              <a:buFont typeface="Arial"/>
              <a:buChar char="•"/>
            </a:pPr>
            <a:r>
              <a:rPr lang="en-US" sz="2299">
                <a:solidFill>
                  <a:srgbClr val="FFFFFF"/>
                </a:solidFill>
                <a:latin typeface="DM Sans"/>
                <a:ea typeface="DM Sans"/>
                <a:cs typeface="DM Sans"/>
                <a:sym typeface="DM Sans"/>
              </a:rPr>
              <a:t>Since meal recommendations do not have a single “correct” answer (as preferences vary between individuals), this approach helps find meals that are most similar to a user’s preferences based on nutritional features.</a:t>
            </a:r>
          </a:p>
          <a:p>
            <a:pPr algn="just">
              <a:lnSpc>
                <a:spcPts val="2239"/>
              </a:lnSpc>
            </a:pPr>
          </a:p>
          <a:p>
            <a:pPr algn="just">
              <a:lnSpc>
                <a:spcPts val="244"/>
              </a:lnSpc>
            </a:pPr>
          </a:p>
        </p:txBody>
      </p:sp>
      <p:grpSp>
        <p:nvGrpSpPr>
          <p:cNvPr name="Group 3" id="3"/>
          <p:cNvGrpSpPr/>
          <p:nvPr/>
        </p:nvGrpSpPr>
        <p:grpSpPr>
          <a:xfrm rot="0">
            <a:off x="687882" y="656155"/>
            <a:ext cx="297032" cy="353495"/>
            <a:chOff x="0" y="0"/>
            <a:chExt cx="512231" cy="609600"/>
          </a:xfrm>
        </p:grpSpPr>
        <p:sp>
          <p:nvSpPr>
            <p:cNvPr name="Freeform 4" id="4"/>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5" id="5"/>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6" id="6"/>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9718574" y="606358"/>
            <a:ext cx="8253403" cy="580306"/>
          </a:xfrm>
          <a:prstGeom prst="rect">
            <a:avLst/>
          </a:prstGeom>
        </p:spPr>
        <p:txBody>
          <a:bodyPr anchor="t" rtlCol="false" tIns="0" lIns="0" bIns="0" rIns="0">
            <a:spAutoFit/>
          </a:bodyPr>
          <a:lstStyle/>
          <a:p>
            <a:pPr algn="ctr">
              <a:lnSpc>
                <a:spcPts val="4763"/>
              </a:lnSpc>
              <a:spcBef>
                <a:spcPct val="0"/>
              </a:spcBef>
            </a:pPr>
            <a:r>
              <a:rPr lang="en-US" b="true" sz="3402" i="true">
                <a:solidFill>
                  <a:srgbClr val="B4001A"/>
                </a:solidFill>
                <a:latin typeface="DM Sans Bold Italics"/>
                <a:ea typeface="DM Sans Bold Italics"/>
                <a:cs typeface="DM Sans Bold Italics"/>
                <a:sym typeface="DM Sans Bold Italics"/>
              </a:rPr>
              <a:t>DIET RECOMMENDATIONS</a:t>
            </a:r>
          </a:p>
        </p:txBody>
      </p:sp>
      <p:sp>
        <p:nvSpPr>
          <p:cNvPr name="TextBox 10" id="10"/>
          <p:cNvSpPr txBox="true"/>
          <p:nvPr/>
        </p:nvSpPr>
        <p:spPr>
          <a:xfrm rot="0">
            <a:off x="687882" y="3519595"/>
            <a:ext cx="11272103" cy="6407881"/>
          </a:xfrm>
          <a:prstGeom prst="rect">
            <a:avLst/>
          </a:prstGeom>
        </p:spPr>
        <p:txBody>
          <a:bodyPr anchor="t" rtlCol="false" tIns="0" lIns="0" bIns="0" rIns="0">
            <a:spAutoFit/>
          </a:bodyPr>
          <a:lstStyle/>
          <a:p>
            <a:pPr algn="just">
              <a:lnSpc>
                <a:spcPts val="3359"/>
              </a:lnSpc>
              <a:spcBef>
                <a:spcPct val="0"/>
              </a:spcBef>
            </a:pPr>
            <a:r>
              <a:rPr lang="en-US" b="true" sz="2400">
                <a:solidFill>
                  <a:srgbClr val="B4001A"/>
                </a:solidFill>
                <a:latin typeface="DM Sans Bold"/>
                <a:ea typeface="DM Sans Bold"/>
                <a:cs typeface="DM Sans Bold"/>
                <a:sym typeface="DM Sans Bold"/>
              </a:rPr>
              <a:t>How the Rec</a:t>
            </a:r>
            <a:r>
              <a:rPr lang="en-US" b="true" sz="2400">
                <a:solidFill>
                  <a:srgbClr val="B4001A"/>
                </a:solidFill>
                <a:latin typeface="DM Sans Bold"/>
                <a:ea typeface="DM Sans Bold"/>
                <a:cs typeface="DM Sans Bold"/>
                <a:sym typeface="DM Sans Bold"/>
              </a:rPr>
              <a:t>ommendation Works:</a:t>
            </a:r>
          </a:p>
          <a:p>
            <a:pPr algn="just" marL="494940" indent="-247470" lvl="1">
              <a:lnSpc>
                <a:spcPts val="3209"/>
              </a:lnSpc>
              <a:buAutoNum type="arabicPeriod" startAt="1"/>
            </a:pPr>
            <a:r>
              <a:rPr lang="en-US" sz="2292">
                <a:solidFill>
                  <a:srgbClr val="FFFFFF"/>
                </a:solidFill>
                <a:latin typeface="DM Sans"/>
                <a:ea typeface="DM Sans"/>
                <a:cs typeface="DM Sans"/>
                <a:sym typeface="DM Sans"/>
              </a:rPr>
              <a:t>User Preference Input:</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The user provides their desired nutritional goals (e.g., low-fat, high-protein, low-sodium).</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This input is converted into a feature vector.</a:t>
            </a:r>
          </a:p>
          <a:p>
            <a:pPr algn="just" marL="494940" indent="-247470" lvl="1">
              <a:lnSpc>
                <a:spcPts val="3209"/>
              </a:lnSpc>
              <a:buAutoNum type="arabicPeriod" startAt="1"/>
            </a:pPr>
            <a:r>
              <a:rPr lang="en-US" sz="2292">
                <a:solidFill>
                  <a:srgbClr val="FFFFFF"/>
                </a:solidFill>
                <a:latin typeface="DM Sans"/>
                <a:ea typeface="DM Sans"/>
                <a:cs typeface="DM Sans"/>
                <a:sym typeface="DM Sans"/>
              </a:rPr>
              <a:t>Finding Nearest Meals:</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The Nearest Neighbors (NN) algorithm calculates the similarity between the user’s preference vector and all meals in the dataset.</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Similarity is typically measured using Cosine similarity.</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The algorithm selects the N meals that are closest to the user’s input in terms of nutritional values.</a:t>
            </a:r>
          </a:p>
          <a:p>
            <a:pPr algn="just" marL="494940" indent="-247470" lvl="1">
              <a:lnSpc>
                <a:spcPts val="3209"/>
              </a:lnSpc>
              <a:buAutoNum type="arabicPeriod" startAt="1"/>
            </a:pPr>
            <a:r>
              <a:rPr lang="en-US" sz="2292">
                <a:solidFill>
                  <a:srgbClr val="FFFFFF"/>
                </a:solidFill>
                <a:latin typeface="DM Sans"/>
                <a:ea typeface="DM Sans"/>
                <a:cs typeface="DM Sans"/>
                <a:sym typeface="DM Sans"/>
              </a:rPr>
              <a:t>Personalized Meal Recommendations:</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The closest meals are presented as recommendations.</a:t>
            </a:r>
          </a:p>
          <a:p>
            <a:pPr algn="just" marL="494940" indent="-247470" lvl="1">
              <a:lnSpc>
                <a:spcPts val="3209"/>
              </a:lnSpc>
              <a:spcBef>
                <a:spcPct val="0"/>
              </a:spcBef>
              <a:buFont typeface="Arial"/>
              <a:buChar char="•"/>
            </a:pPr>
            <a:r>
              <a:rPr lang="en-US" sz="2292">
                <a:solidFill>
                  <a:srgbClr val="FFFFFF"/>
                </a:solidFill>
                <a:latin typeface="DM Sans"/>
                <a:ea typeface="DM Sans"/>
                <a:cs typeface="DM Sans"/>
                <a:sym typeface="DM Sans"/>
              </a:rPr>
              <a:t>Users can adjust their preferences (e.g., reducing carbs or increasing fiber) and receive updated recommendations.</a:t>
            </a:r>
          </a:p>
          <a:p>
            <a:pPr algn="just">
              <a:lnSpc>
                <a:spcPts val="3209"/>
              </a:lnSpc>
              <a:spcBef>
                <a:spcPct val="0"/>
              </a:spcBef>
            </a:pPr>
          </a:p>
        </p:txBody>
      </p:sp>
      <p:sp>
        <p:nvSpPr>
          <p:cNvPr name="Freeform 11" id="11"/>
          <p:cNvSpPr/>
          <p:nvPr/>
        </p:nvSpPr>
        <p:spPr>
          <a:xfrm flipH="false" flipV="false" rot="0">
            <a:off x="12119380" y="3567220"/>
            <a:ext cx="5852598" cy="4718657"/>
          </a:xfrm>
          <a:custGeom>
            <a:avLst/>
            <a:gdLst/>
            <a:ahLst/>
            <a:cxnLst/>
            <a:rect r="r" b="b" t="t" l="l"/>
            <a:pathLst>
              <a:path h="4718657" w="5852598">
                <a:moveTo>
                  <a:pt x="0" y="0"/>
                </a:moveTo>
                <a:lnTo>
                  <a:pt x="5852597" y="0"/>
                </a:lnTo>
                <a:lnTo>
                  <a:pt x="5852597" y="4718657"/>
                </a:lnTo>
                <a:lnTo>
                  <a:pt x="0" y="4718657"/>
                </a:lnTo>
                <a:lnTo>
                  <a:pt x="0" y="0"/>
                </a:lnTo>
                <a:close/>
              </a:path>
            </a:pathLst>
          </a:custGeom>
          <a:blipFill>
            <a:blip r:embed="rId4">
              <a:alphaModFix amt="74000"/>
            </a:blip>
            <a:stretch>
              <a:fillRect l="0" t="0" r="0" b="0"/>
            </a:stretch>
          </a:blipFill>
        </p:spPr>
      </p:sp>
      <p:sp>
        <p:nvSpPr>
          <p:cNvPr name="TextBox 12" id="12"/>
          <p:cNvSpPr txBox="true"/>
          <p:nvPr/>
        </p:nvSpPr>
        <p:spPr>
          <a:xfrm rot="0">
            <a:off x="12328415" y="8238252"/>
            <a:ext cx="564356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DM Sans"/>
                <a:ea typeface="DM Sans"/>
                <a:cs typeface="DM Sans"/>
                <a:sym typeface="DM Sans"/>
              </a:rPr>
              <a:t>Fig. 5. Nearest Neighbors Algorithm Visualization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10693522" y="606358"/>
            <a:ext cx="9122179" cy="580333"/>
          </a:xfrm>
          <a:prstGeom prst="rect">
            <a:avLst/>
          </a:prstGeom>
        </p:spPr>
        <p:txBody>
          <a:bodyPr anchor="t" rtlCol="false" tIns="0" lIns="0" bIns="0" rIns="0">
            <a:spAutoFit/>
          </a:bodyPr>
          <a:lstStyle/>
          <a:p>
            <a:pPr algn="ctr">
              <a:lnSpc>
                <a:spcPts val="4763"/>
              </a:lnSpc>
              <a:spcBef>
                <a:spcPct val="0"/>
              </a:spcBef>
            </a:pPr>
            <a:r>
              <a:rPr lang="en-US" b="true" sz="3402" i="true">
                <a:solidFill>
                  <a:srgbClr val="B4001A"/>
                </a:solidFill>
                <a:latin typeface="DM Sans Bold Italics"/>
                <a:ea typeface="DM Sans Bold Italics"/>
                <a:cs typeface="DM Sans Bold Italics"/>
                <a:sym typeface="DM Sans Bold Italics"/>
              </a:rPr>
              <a:t>AI CHATBOT</a:t>
            </a:r>
          </a:p>
        </p:txBody>
      </p:sp>
      <p:sp>
        <p:nvSpPr>
          <p:cNvPr name="TextBox 9" id="9"/>
          <p:cNvSpPr txBox="true"/>
          <p:nvPr/>
        </p:nvSpPr>
        <p:spPr>
          <a:xfrm rot="0">
            <a:off x="570644" y="1357568"/>
            <a:ext cx="6465244" cy="738117"/>
          </a:xfrm>
          <a:prstGeom prst="rect">
            <a:avLst/>
          </a:prstGeom>
        </p:spPr>
        <p:txBody>
          <a:bodyPr anchor="t" rtlCol="false" tIns="0" lIns="0" bIns="0" rIns="0">
            <a:spAutoFit/>
          </a:bodyPr>
          <a:lstStyle/>
          <a:p>
            <a:pPr algn="ctr">
              <a:lnSpc>
                <a:spcPts val="6041"/>
              </a:lnSpc>
            </a:pPr>
            <a:r>
              <a:rPr lang="en-US" sz="4315">
                <a:solidFill>
                  <a:srgbClr val="B4001A"/>
                </a:solidFill>
                <a:latin typeface="Norwester"/>
                <a:ea typeface="Norwester"/>
                <a:cs typeface="Norwester"/>
                <a:sym typeface="Norwester"/>
              </a:rPr>
              <a:t>Gen Ai Chatbot Integration</a:t>
            </a:r>
          </a:p>
        </p:txBody>
      </p:sp>
      <p:sp>
        <p:nvSpPr>
          <p:cNvPr name="TextBox 10" id="10"/>
          <p:cNvSpPr txBox="true"/>
          <p:nvPr/>
        </p:nvSpPr>
        <p:spPr>
          <a:xfrm rot="0">
            <a:off x="836398" y="2314760"/>
            <a:ext cx="13848715" cy="1180438"/>
          </a:xfrm>
          <a:prstGeom prst="rect">
            <a:avLst/>
          </a:prstGeom>
        </p:spPr>
        <p:txBody>
          <a:bodyPr anchor="t" rtlCol="false" tIns="0" lIns="0" bIns="0" rIns="0">
            <a:spAutoFit/>
          </a:bodyPr>
          <a:lstStyle/>
          <a:p>
            <a:pPr algn="l">
              <a:lnSpc>
                <a:spcPts val="3186"/>
              </a:lnSpc>
              <a:spcBef>
                <a:spcPct val="0"/>
              </a:spcBef>
            </a:pPr>
            <a:r>
              <a:rPr lang="en-US" sz="2276">
                <a:solidFill>
                  <a:srgbClr val="FFFFFF"/>
                </a:solidFill>
                <a:latin typeface="DM Sans"/>
                <a:ea typeface="DM Sans"/>
                <a:cs typeface="DM Sans"/>
                <a:sym typeface="DM Sans"/>
              </a:rPr>
              <a:t>T</a:t>
            </a:r>
            <a:r>
              <a:rPr lang="en-US" sz="2276">
                <a:solidFill>
                  <a:srgbClr val="FFFFFF"/>
                </a:solidFill>
                <a:latin typeface="DM Sans"/>
                <a:ea typeface="DM Sans"/>
                <a:cs typeface="DM Sans"/>
                <a:sym typeface="DM Sans"/>
              </a:rPr>
              <a:t>o enhance user engagement and support, we integrated a Gen AI chatbot into the Liftology platform. This chatbot acts as a virtual assistant, offering real-time, intelligent responses to user queries related to fitness, workouts, nutrition, and app features.</a:t>
            </a:r>
          </a:p>
        </p:txBody>
      </p:sp>
      <p:sp>
        <p:nvSpPr>
          <p:cNvPr name="TextBox 11" id="11"/>
          <p:cNvSpPr txBox="true"/>
          <p:nvPr/>
        </p:nvSpPr>
        <p:spPr>
          <a:xfrm rot="0">
            <a:off x="-731673" y="3713072"/>
            <a:ext cx="5634489" cy="522412"/>
          </a:xfrm>
          <a:prstGeom prst="rect">
            <a:avLst/>
          </a:prstGeom>
        </p:spPr>
        <p:txBody>
          <a:bodyPr anchor="t" rtlCol="false" tIns="0" lIns="0" bIns="0" rIns="0">
            <a:spAutoFit/>
          </a:bodyPr>
          <a:lstStyle/>
          <a:p>
            <a:pPr algn="ctr">
              <a:lnSpc>
                <a:spcPts val="4280"/>
              </a:lnSpc>
              <a:spcBef>
                <a:spcPct val="0"/>
              </a:spcBef>
            </a:pPr>
            <a:r>
              <a:rPr lang="en-US" b="true" sz="3057">
                <a:solidFill>
                  <a:srgbClr val="B4001A"/>
                </a:solidFill>
                <a:latin typeface="DM Sans Bold"/>
                <a:ea typeface="DM Sans Bold"/>
                <a:cs typeface="DM Sans Bold"/>
                <a:sym typeface="DM Sans Bold"/>
              </a:rPr>
              <a:t>Key features:</a:t>
            </a:r>
          </a:p>
        </p:txBody>
      </p:sp>
      <p:sp>
        <p:nvSpPr>
          <p:cNvPr name="TextBox 12" id="12"/>
          <p:cNvSpPr txBox="true"/>
          <p:nvPr/>
        </p:nvSpPr>
        <p:spPr>
          <a:xfrm rot="0">
            <a:off x="836398" y="4302159"/>
            <a:ext cx="11990777" cy="4673252"/>
          </a:xfrm>
          <a:prstGeom prst="rect">
            <a:avLst/>
          </a:prstGeom>
        </p:spPr>
        <p:txBody>
          <a:bodyPr anchor="t" rtlCol="false" tIns="0" lIns="0" bIns="0" rIns="0">
            <a:spAutoFit/>
          </a:bodyPr>
          <a:lstStyle/>
          <a:p>
            <a:pPr algn="l" marL="451761" indent="-225881" lvl="1">
              <a:lnSpc>
                <a:spcPts val="3138"/>
              </a:lnSpc>
              <a:buFont typeface="Arial"/>
              <a:buChar char="•"/>
            </a:pPr>
            <a:r>
              <a:rPr lang="en-US" sz="2092">
                <a:solidFill>
                  <a:srgbClr val="FFFFFF"/>
                </a:solidFill>
                <a:latin typeface="DM Sans"/>
                <a:ea typeface="DM Sans"/>
                <a:cs typeface="DM Sans"/>
                <a:sym typeface="DM Sans"/>
              </a:rPr>
              <a:t>24/7 Conversati</a:t>
            </a:r>
            <a:r>
              <a:rPr lang="en-US" sz="2092">
                <a:solidFill>
                  <a:srgbClr val="FFFFFF"/>
                </a:solidFill>
                <a:latin typeface="DM Sans"/>
                <a:ea typeface="DM Sans"/>
                <a:cs typeface="DM Sans"/>
                <a:sym typeface="DM Sans"/>
              </a:rPr>
              <a:t>onal Support</a:t>
            </a:r>
          </a:p>
          <a:p>
            <a:pPr algn="l" marL="451761" indent="-225881" lvl="1">
              <a:lnSpc>
                <a:spcPts val="3138"/>
              </a:lnSpc>
              <a:buFont typeface="Arial"/>
              <a:buChar char="•"/>
            </a:pPr>
            <a:r>
              <a:rPr lang="en-US" sz="2092">
                <a:solidFill>
                  <a:srgbClr val="FFFFFF"/>
                </a:solidFill>
                <a:latin typeface="DM Sans"/>
                <a:ea typeface="DM Sans"/>
                <a:cs typeface="DM Sans"/>
                <a:sym typeface="DM Sans"/>
              </a:rPr>
              <a:t>Responds to user questions about their exercise plans, diet recommendations, and general fitness guidance.</a:t>
            </a:r>
          </a:p>
          <a:p>
            <a:pPr algn="l" marL="451761" indent="-225881" lvl="1">
              <a:lnSpc>
                <a:spcPts val="3138"/>
              </a:lnSpc>
              <a:buFont typeface="Arial"/>
              <a:buChar char="•"/>
            </a:pPr>
            <a:r>
              <a:rPr lang="en-US" sz="2092">
                <a:solidFill>
                  <a:srgbClr val="FFFFFF"/>
                </a:solidFill>
                <a:latin typeface="DM Sans"/>
                <a:ea typeface="DM Sans"/>
                <a:cs typeface="DM Sans"/>
                <a:sym typeface="DM Sans"/>
              </a:rPr>
              <a:t>Natural Language Understanding</a:t>
            </a:r>
          </a:p>
          <a:p>
            <a:pPr algn="l" marL="451761" indent="-225881" lvl="1">
              <a:lnSpc>
                <a:spcPts val="3138"/>
              </a:lnSpc>
              <a:buFont typeface="Arial"/>
              <a:buChar char="•"/>
            </a:pPr>
            <a:r>
              <a:rPr lang="en-US" sz="2092">
                <a:solidFill>
                  <a:srgbClr val="FFFFFF"/>
                </a:solidFill>
                <a:latin typeface="DM Sans"/>
                <a:ea typeface="DM Sans"/>
                <a:cs typeface="DM Sans"/>
                <a:sym typeface="DM Sans"/>
              </a:rPr>
              <a:t>Utilizes the chat model to understand and generate human-like responses, creating an intuitive and interactive user experience.</a:t>
            </a:r>
          </a:p>
          <a:p>
            <a:pPr algn="l" marL="451761" indent="-225881" lvl="1">
              <a:lnSpc>
                <a:spcPts val="3138"/>
              </a:lnSpc>
              <a:buFont typeface="Arial"/>
              <a:buChar char="•"/>
            </a:pPr>
            <a:r>
              <a:rPr lang="en-US" sz="2092">
                <a:solidFill>
                  <a:srgbClr val="FFFFFF"/>
                </a:solidFill>
                <a:latin typeface="DM Sans"/>
                <a:ea typeface="DM Sans"/>
                <a:cs typeface="DM Sans"/>
                <a:sym typeface="DM Sans"/>
              </a:rPr>
              <a:t>Context-Aware Conversations</a:t>
            </a:r>
          </a:p>
          <a:p>
            <a:pPr algn="l" marL="451761" indent="-225881" lvl="1">
              <a:lnSpc>
                <a:spcPts val="3138"/>
              </a:lnSpc>
              <a:buFont typeface="Arial"/>
              <a:buChar char="•"/>
            </a:pPr>
            <a:r>
              <a:rPr lang="en-US" sz="2092">
                <a:solidFill>
                  <a:srgbClr val="FFFFFF"/>
                </a:solidFill>
                <a:latin typeface="DM Sans"/>
                <a:ea typeface="DM Sans"/>
                <a:cs typeface="DM Sans"/>
                <a:sym typeface="DM Sans"/>
              </a:rPr>
              <a:t>Maintains context across sessions to provide relevant and consistent information.</a:t>
            </a:r>
          </a:p>
          <a:p>
            <a:pPr algn="l" marL="451761" indent="-225881" lvl="1">
              <a:lnSpc>
                <a:spcPts val="3138"/>
              </a:lnSpc>
              <a:buFont typeface="Arial"/>
              <a:buChar char="•"/>
            </a:pPr>
            <a:r>
              <a:rPr lang="en-US" sz="2092">
                <a:solidFill>
                  <a:srgbClr val="FFFFFF"/>
                </a:solidFill>
                <a:latin typeface="DM Sans"/>
                <a:ea typeface="DM Sans"/>
                <a:cs typeface="DM Sans"/>
                <a:sym typeface="DM Sans"/>
              </a:rPr>
              <a:t>Integrated with FastAPI Backend</a:t>
            </a:r>
          </a:p>
          <a:p>
            <a:pPr algn="l" marL="451761" indent="-225881" lvl="1">
              <a:lnSpc>
                <a:spcPts val="3138"/>
              </a:lnSpc>
              <a:buFont typeface="Arial"/>
              <a:buChar char="•"/>
            </a:pPr>
            <a:r>
              <a:rPr lang="en-US" sz="2092">
                <a:solidFill>
                  <a:srgbClr val="FFFFFF"/>
                </a:solidFill>
                <a:latin typeface="DM Sans"/>
                <a:ea typeface="DM Sans"/>
                <a:cs typeface="DM Sans"/>
                <a:sym typeface="DM Sans"/>
              </a:rPr>
              <a:t>Communicates with our backend to fetch personalized user data and provide informed, real-time feedback.</a:t>
            </a:r>
          </a:p>
          <a:p>
            <a:pPr algn="l">
              <a:lnSpc>
                <a:spcPts val="3138"/>
              </a:lnSpc>
            </a:pPr>
          </a:p>
        </p:txBody>
      </p:sp>
      <p:sp>
        <p:nvSpPr>
          <p:cNvPr name="TextBox 13" id="13"/>
          <p:cNvSpPr txBox="true"/>
          <p:nvPr/>
        </p:nvSpPr>
        <p:spPr>
          <a:xfrm rot="0">
            <a:off x="570644" y="8946837"/>
            <a:ext cx="12930487" cy="789497"/>
          </a:xfrm>
          <a:prstGeom prst="rect">
            <a:avLst/>
          </a:prstGeom>
        </p:spPr>
        <p:txBody>
          <a:bodyPr anchor="t" rtlCol="false" tIns="0" lIns="0" bIns="0" rIns="0">
            <a:spAutoFit/>
          </a:bodyPr>
          <a:lstStyle/>
          <a:p>
            <a:pPr algn="ctr">
              <a:lnSpc>
                <a:spcPts val="3209"/>
              </a:lnSpc>
              <a:spcBef>
                <a:spcPct val="0"/>
              </a:spcBef>
            </a:pPr>
            <a:r>
              <a:rPr lang="en-US" sz="2292" i="true">
                <a:solidFill>
                  <a:srgbClr val="FFFFFF"/>
                </a:solidFill>
                <a:latin typeface="DM Sans Italics"/>
                <a:ea typeface="DM Sans Italics"/>
                <a:cs typeface="DM Sans Italics"/>
                <a:sym typeface="DM Sans Italics"/>
              </a:rPr>
              <a:t>The chatbot transf</a:t>
            </a:r>
            <a:r>
              <a:rPr lang="en-US" sz="2292" i="true">
                <a:solidFill>
                  <a:srgbClr val="FFFFFF"/>
                </a:solidFill>
                <a:latin typeface="DM Sans Italics"/>
                <a:ea typeface="DM Sans Italics"/>
                <a:cs typeface="DM Sans Italics"/>
                <a:sym typeface="DM Sans Italics"/>
              </a:rPr>
              <a:t>orms Liftology from just a fitness app into a smart, conversational companion—making fitness guidance more accessible, engaging, and human-like.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34454"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8" id="8"/>
          <p:cNvSpPr txBox="true"/>
          <p:nvPr/>
        </p:nvSpPr>
        <p:spPr>
          <a:xfrm rot="0">
            <a:off x="5789695" y="672687"/>
            <a:ext cx="6708610" cy="1562506"/>
          </a:xfrm>
          <a:prstGeom prst="rect">
            <a:avLst/>
          </a:prstGeom>
        </p:spPr>
        <p:txBody>
          <a:bodyPr anchor="t" rtlCol="false" tIns="0" lIns="0" bIns="0" rIns="0">
            <a:spAutoFit/>
          </a:bodyPr>
          <a:lstStyle/>
          <a:p>
            <a:pPr algn="just">
              <a:lnSpc>
                <a:spcPts val="12052"/>
              </a:lnSpc>
            </a:pPr>
            <a:r>
              <a:rPr lang="en-US" sz="8609">
                <a:solidFill>
                  <a:srgbClr val="B4001A"/>
                </a:solidFill>
                <a:latin typeface="Lastica"/>
                <a:ea typeface="Lastica"/>
                <a:cs typeface="Lastica"/>
                <a:sym typeface="Lastica"/>
              </a:rPr>
              <a:t>agenda</a:t>
            </a:r>
          </a:p>
        </p:txBody>
      </p:sp>
      <p:grpSp>
        <p:nvGrpSpPr>
          <p:cNvPr name="Group 9" id="9"/>
          <p:cNvGrpSpPr/>
          <p:nvPr/>
        </p:nvGrpSpPr>
        <p:grpSpPr>
          <a:xfrm rot="0">
            <a:off x="1465458" y="4576472"/>
            <a:ext cx="910705" cy="9107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04</a:t>
              </a:r>
            </a:p>
          </p:txBody>
        </p:sp>
      </p:grpSp>
      <p:grpSp>
        <p:nvGrpSpPr>
          <p:cNvPr name="Group 12" id="12"/>
          <p:cNvGrpSpPr/>
          <p:nvPr/>
        </p:nvGrpSpPr>
        <p:grpSpPr>
          <a:xfrm rot="0">
            <a:off x="1465458" y="6092275"/>
            <a:ext cx="910705" cy="9107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07</a:t>
              </a:r>
            </a:p>
          </p:txBody>
        </p:sp>
      </p:grpSp>
      <p:grpSp>
        <p:nvGrpSpPr>
          <p:cNvPr name="Group 15" id="15"/>
          <p:cNvGrpSpPr/>
          <p:nvPr/>
        </p:nvGrpSpPr>
        <p:grpSpPr>
          <a:xfrm rot="0">
            <a:off x="1465458" y="3060669"/>
            <a:ext cx="4808657" cy="910705"/>
            <a:chOff x="0" y="0"/>
            <a:chExt cx="6411543" cy="1214274"/>
          </a:xfrm>
        </p:grpSpPr>
        <p:grpSp>
          <p:nvGrpSpPr>
            <p:cNvPr name="Group 16" id="16"/>
            <p:cNvGrpSpPr/>
            <p:nvPr/>
          </p:nvGrpSpPr>
          <p:grpSpPr>
            <a:xfrm rot="0">
              <a:off x="0" y="0"/>
              <a:ext cx="1214274" cy="121427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01</a:t>
                </a:r>
              </a:p>
            </p:txBody>
          </p:sp>
        </p:grpSp>
        <p:sp>
          <p:nvSpPr>
            <p:cNvPr name="TextBox 19" id="19"/>
            <p:cNvSpPr txBox="true"/>
            <p:nvPr/>
          </p:nvSpPr>
          <p:spPr>
            <a:xfrm rot="0">
              <a:off x="1449189" y="293020"/>
              <a:ext cx="4962354" cy="569429"/>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Introduction</a:t>
              </a:r>
            </a:p>
          </p:txBody>
        </p:sp>
      </p:grpSp>
      <p:sp>
        <p:nvSpPr>
          <p:cNvPr name="TextBox 20" id="20"/>
          <p:cNvSpPr txBox="true"/>
          <p:nvPr/>
        </p:nvSpPr>
        <p:spPr>
          <a:xfrm rot="0">
            <a:off x="2496407" y="4787927"/>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Related Work</a:t>
            </a:r>
          </a:p>
        </p:txBody>
      </p:sp>
      <p:sp>
        <p:nvSpPr>
          <p:cNvPr name="TextBox 21" id="21"/>
          <p:cNvSpPr txBox="true"/>
          <p:nvPr/>
        </p:nvSpPr>
        <p:spPr>
          <a:xfrm rot="0">
            <a:off x="2512391" y="6307325"/>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Conclusion</a:t>
            </a:r>
          </a:p>
        </p:txBody>
      </p:sp>
      <p:grpSp>
        <p:nvGrpSpPr>
          <p:cNvPr name="Group 22" id="22"/>
          <p:cNvGrpSpPr/>
          <p:nvPr/>
        </p:nvGrpSpPr>
        <p:grpSpPr>
          <a:xfrm rot="0">
            <a:off x="7472400" y="3060669"/>
            <a:ext cx="910705" cy="91070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02</a:t>
              </a:r>
            </a:p>
          </p:txBody>
        </p:sp>
      </p:grpSp>
      <p:sp>
        <p:nvSpPr>
          <p:cNvPr name="TextBox 25" id="25"/>
          <p:cNvSpPr txBox="true"/>
          <p:nvPr/>
        </p:nvSpPr>
        <p:spPr>
          <a:xfrm rot="0">
            <a:off x="8559292" y="3268528"/>
            <a:ext cx="3721765" cy="437314"/>
          </a:xfrm>
          <a:prstGeom prst="rect">
            <a:avLst/>
          </a:prstGeom>
        </p:spPr>
        <p:txBody>
          <a:bodyPr anchor="t" rtlCol="false" tIns="0" lIns="0" bIns="0" rIns="0">
            <a:spAutoFit/>
          </a:bodyPr>
          <a:lstStyle/>
          <a:p>
            <a:pPr algn="just">
              <a:lnSpc>
                <a:spcPts val="3629"/>
              </a:lnSpc>
            </a:pPr>
            <a:r>
              <a:rPr lang="en-US" b="true" sz="2592">
                <a:solidFill>
                  <a:srgbClr val="FFFFFF"/>
                </a:solidFill>
                <a:latin typeface="DM Sans Bold"/>
                <a:ea typeface="DM Sans Bold"/>
                <a:cs typeface="DM Sans Bold"/>
                <a:sym typeface="DM Sans Bold"/>
              </a:rPr>
              <a:t>Problem Statment</a:t>
            </a:r>
          </a:p>
        </p:txBody>
      </p:sp>
      <p:grpSp>
        <p:nvGrpSpPr>
          <p:cNvPr name="Group 26" id="26"/>
          <p:cNvGrpSpPr/>
          <p:nvPr/>
        </p:nvGrpSpPr>
        <p:grpSpPr>
          <a:xfrm rot="0">
            <a:off x="7472400" y="4576472"/>
            <a:ext cx="910705" cy="91070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05</a:t>
              </a:r>
            </a:p>
          </p:txBody>
        </p:sp>
      </p:grpSp>
      <p:sp>
        <p:nvSpPr>
          <p:cNvPr name="TextBox 29" id="29"/>
          <p:cNvSpPr txBox="true"/>
          <p:nvPr/>
        </p:nvSpPr>
        <p:spPr>
          <a:xfrm rot="0">
            <a:off x="8493824" y="4787927"/>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Implementation</a:t>
            </a:r>
          </a:p>
        </p:txBody>
      </p:sp>
      <p:grpSp>
        <p:nvGrpSpPr>
          <p:cNvPr name="Group 30" id="30"/>
          <p:cNvGrpSpPr/>
          <p:nvPr/>
        </p:nvGrpSpPr>
        <p:grpSpPr>
          <a:xfrm rot="0">
            <a:off x="7472400" y="6092275"/>
            <a:ext cx="4768698" cy="910705"/>
            <a:chOff x="0" y="0"/>
            <a:chExt cx="6358264" cy="1214274"/>
          </a:xfrm>
        </p:grpSpPr>
        <p:grpSp>
          <p:nvGrpSpPr>
            <p:cNvPr name="Group 31" id="31"/>
            <p:cNvGrpSpPr/>
            <p:nvPr/>
          </p:nvGrpSpPr>
          <p:grpSpPr>
            <a:xfrm rot="0">
              <a:off x="0" y="0"/>
              <a:ext cx="1214274" cy="121427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33" id="33"/>
              <p:cNvSpPr txBox="true"/>
              <p:nvPr/>
            </p:nvSpPr>
            <p:spPr>
              <a:xfrm>
                <a:off x="76200" y="0"/>
                <a:ext cx="660400" cy="736600"/>
              </a:xfrm>
              <a:prstGeom prst="rect">
                <a:avLst/>
              </a:prstGeom>
            </p:spPr>
            <p:txBody>
              <a:bodyPr anchor="ctr" rtlCol="false" tIns="50800" lIns="50800" bIns="50800" rIns="50800"/>
              <a:lstStyle/>
              <a:p>
                <a:pPr algn="ctr">
                  <a:lnSpc>
                    <a:spcPts val="3499"/>
                  </a:lnSpc>
                </a:pPr>
                <a:r>
                  <a:rPr lang="en-US" sz="2499">
                    <a:solidFill>
                      <a:srgbClr val="FFFFFF"/>
                    </a:solidFill>
                    <a:latin typeface="Lastica"/>
                    <a:ea typeface="Lastica"/>
                    <a:cs typeface="Lastica"/>
                    <a:sym typeface="Lastica"/>
                  </a:rPr>
                  <a:t>08</a:t>
                </a:r>
              </a:p>
            </p:txBody>
          </p:sp>
        </p:grpSp>
        <p:sp>
          <p:nvSpPr>
            <p:cNvPr name="TextBox 34" id="34"/>
            <p:cNvSpPr txBox="true"/>
            <p:nvPr/>
          </p:nvSpPr>
          <p:spPr>
            <a:xfrm rot="0">
              <a:off x="1395910" y="302608"/>
              <a:ext cx="4962354" cy="567210"/>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Time Plan</a:t>
              </a:r>
            </a:p>
          </p:txBody>
        </p:sp>
      </p:grpSp>
      <p:grpSp>
        <p:nvGrpSpPr>
          <p:cNvPr name="Group 35" id="35"/>
          <p:cNvGrpSpPr/>
          <p:nvPr/>
        </p:nvGrpSpPr>
        <p:grpSpPr>
          <a:xfrm rot="0">
            <a:off x="13479343" y="3060669"/>
            <a:ext cx="910705" cy="91070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37" id="37"/>
            <p:cNvSpPr txBox="true"/>
            <p:nvPr/>
          </p:nvSpPr>
          <p:spPr>
            <a:xfrm>
              <a:off x="76200" y="0"/>
              <a:ext cx="660400" cy="736600"/>
            </a:xfrm>
            <a:prstGeom prst="rect">
              <a:avLst/>
            </a:prstGeom>
          </p:spPr>
          <p:txBody>
            <a:bodyPr anchor="ctr" rtlCol="false" tIns="42623" lIns="42623" bIns="42623" rIns="42623"/>
            <a:lstStyle/>
            <a:p>
              <a:pPr algn="ctr">
                <a:lnSpc>
                  <a:spcPts val="3499"/>
                </a:lnSpc>
              </a:pPr>
              <a:r>
                <a:rPr lang="en-US" sz="2499">
                  <a:solidFill>
                    <a:srgbClr val="FFFFFF"/>
                  </a:solidFill>
                  <a:latin typeface="Lastica"/>
                  <a:ea typeface="Lastica"/>
                  <a:cs typeface="Lastica"/>
                  <a:sym typeface="Lastica"/>
                </a:rPr>
                <a:t>03</a:t>
              </a:r>
            </a:p>
          </p:txBody>
        </p:sp>
      </p:grpSp>
      <p:grpSp>
        <p:nvGrpSpPr>
          <p:cNvPr name="Group 38" id="38"/>
          <p:cNvGrpSpPr/>
          <p:nvPr/>
        </p:nvGrpSpPr>
        <p:grpSpPr>
          <a:xfrm rot="0">
            <a:off x="13479343" y="4576472"/>
            <a:ext cx="910705" cy="91070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40" id="40"/>
            <p:cNvSpPr txBox="true"/>
            <p:nvPr/>
          </p:nvSpPr>
          <p:spPr>
            <a:xfrm>
              <a:off x="76200" y="0"/>
              <a:ext cx="660400" cy="736600"/>
            </a:xfrm>
            <a:prstGeom prst="rect">
              <a:avLst/>
            </a:prstGeom>
          </p:spPr>
          <p:txBody>
            <a:bodyPr anchor="ctr" rtlCol="false" tIns="42623" lIns="42623" bIns="42623" rIns="42623"/>
            <a:lstStyle/>
            <a:p>
              <a:pPr algn="ctr">
                <a:lnSpc>
                  <a:spcPts val="3499"/>
                </a:lnSpc>
              </a:pPr>
              <a:r>
                <a:rPr lang="en-US" sz="2499">
                  <a:solidFill>
                    <a:srgbClr val="FFFFFF"/>
                  </a:solidFill>
                  <a:latin typeface="Lastica"/>
                  <a:ea typeface="Lastica"/>
                  <a:cs typeface="Lastica"/>
                  <a:sym typeface="Lastica"/>
                </a:rPr>
                <a:t>06</a:t>
              </a:r>
            </a:p>
          </p:txBody>
        </p:sp>
      </p:grpSp>
      <p:grpSp>
        <p:nvGrpSpPr>
          <p:cNvPr name="Group 41" id="41"/>
          <p:cNvGrpSpPr/>
          <p:nvPr/>
        </p:nvGrpSpPr>
        <p:grpSpPr>
          <a:xfrm rot="0">
            <a:off x="13479343" y="6092275"/>
            <a:ext cx="910705" cy="91070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43" id="43"/>
            <p:cNvSpPr txBox="true"/>
            <p:nvPr/>
          </p:nvSpPr>
          <p:spPr>
            <a:xfrm>
              <a:off x="76200" y="0"/>
              <a:ext cx="660400" cy="736600"/>
            </a:xfrm>
            <a:prstGeom prst="rect">
              <a:avLst/>
            </a:prstGeom>
          </p:spPr>
          <p:txBody>
            <a:bodyPr anchor="ctr" rtlCol="false" tIns="42623" lIns="42623" bIns="42623" rIns="42623"/>
            <a:lstStyle/>
            <a:p>
              <a:pPr algn="ctr">
                <a:lnSpc>
                  <a:spcPts val="3499"/>
                </a:lnSpc>
              </a:pPr>
              <a:r>
                <a:rPr lang="en-US" sz="2499">
                  <a:solidFill>
                    <a:srgbClr val="FFFFFF"/>
                  </a:solidFill>
                  <a:latin typeface="Lastica"/>
                  <a:ea typeface="Lastica"/>
                  <a:cs typeface="Lastica"/>
                  <a:sym typeface="Lastica"/>
                </a:rPr>
                <a:t>09</a:t>
              </a:r>
            </a:p>
          </p:txBody>
        </p:sp>
      </p:grpSp>
      <p:sp>
        <p:nvSpPr>
          <p:cNvPr name="TextBox 44" id="44"/>
          <p:cNvSpPr txBox="true"/>
          <p:nvPr/>
        </p:nvSpPr>
        <p:spPr>
          <a:xfrm rot="0">
            <a:off x="14558462" y="3268528"/>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Problem Solution</a:t>
            </a:r>
          </a:p>
        </p:txBody>
      </p:sp>
      <p:sp>
        <p:nvSpPr>
          <p:cNvPr name="TextBox 45" id="45"/>
          <p:cNvSpPr txBox="true"/>
          <p:nvPr/>
        </p:nvSpPr>
        <p:spPr>
          <a:xfrm rot="0">
            <a:off x="14510292" y="4787927"/>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Tools &amp; Technology</a:t>
            </a:r>
          </a:p>
        </p:txBody>
      </p:sp>
      <p:sp>
        <p:nvSpPr>
          <p:cNvPr name="TextBox 46" id="46"/>
          <p:cNvSpPr txBox="true"/>
          <p:nvPr/>
        </p:nvSpPr>
        <p:spPr>
          <a:xfrm rot="0">
            <a:off x="14526276" y="6307325"/>
            <a:ext cx="3721765" cy="437314"/>
          </a:xfrm>
          <a:prstGeom prst="rect">
            <a:avLst/>
          </a:prstGeom>
        </p:spPr>
        <p:txBody>
          <a:bodyPr anchor="t" rtlCol="false" tIns="0" lIns="0" bIns="0" rIns="0">
            <a:spAutoFit/>
          </a:bodyPr>
          <a:lstStyle/>
          <a:p>
            <a:pPr algn="l">
              <a:lnSpc>
                <a:spcPts val="3629"/>
              </a:lnSpc>
            </a:pPr>
            <a:r>
              <a:rPr lang="en-US" sz="2592" b="true">
                <a:solidFill>
                  <a:srgbClr val="FFFFFF"/>
                </a:solidFill>
                <a:latin typeface="DM Sans Bold"/>
                <a:ea typeface="DM Sans Bold"/>
                <a:cs typeface="DM Sans Bold"/>
                <a:sym typeface="DM Sans Bold"/>
              </a:rPr>
              <a:t>Reference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556836" y="420549"/>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0295762" y="597296"/>
            <a:ext cx="6404688" cy="4990225"/>
          </a:xfrm>
          <a:custGeom>
            <a:avLst/>
            <a:gdLst/>
            <a:ahLst/>
            <a:cxnLst/>
            <a:rect r="r" b="b" t="t" l="l"/>
            <a:pathLst>
              <a:path h="4990225" w="6404688">
                <a:moveTo>
                  <a:pt x="0" y="0"/>
                </a:moveTo>
                <a:lnTo>
                  <a:pt x="6404689" y="0"/>
                </a:lnTo>
                <a:lnTo>
                  <a:pt x="6404689" y="4990226"/>
                </a:lnTo>
                <a:lnTo>
                  <a:pt x="0" y="4990226"/>
                </a:lnTo>
                <a:lnTo>
                  <a:pt x="0" y="0"/>
                </a:lnTo>
                <a:close/>
              </a:path>
            </a:pathLst>
          </a:custGeom>
          <a:blipFill>
            <a:blip r:embed="rId2"/>
            <a:stretch>
              <a:fillRect l="0" t="0" r="0" b="0"/>
            </a:stretch>
          </a:blipFill>
        </p:spPr>
      </p:sp>
      <p:sp>
        <p:nvSpPr>
          <p:cNvPr name="Freeform 6" id="6"/>
          <p:cNvSpPr/>
          <p:nvPr/>
        </p:nvSpPr>
        <p:spPr>
          <a:xfrm flipH="false" flipV="false" rot="0">
            <a:off x="10447361" y="5455404"/>
            <a:ext cx="6579734" cy="4480745"/>
          </a:xfrm>
          <a:custGeom>
            <a:avLst/>
            <a:gdLst/>
            <a:ahLst/>
            <a:cxnLst/>
            <a:rect r="r" b="b" t="t" l="l"/>
            <a:pathLst>
              <a:path h="4480745" w="6579734">
                <a:moveTo>
                  <a:pt x="0" y="0"/>
                </a:moveTo>
                <a:lnTo>
                  <a:pt x="6579735" y="0"/>
                </a:lnTo>
                <a:lnTo>
                  <a:pt x="6579735" y="4480744"/>
                </a:lnTo>
                <a:lnTo>
                  <a:pt x="0" y="4480744"/>
                </a:lnTo>
                <a:lnTo>
                  <a:pt x="0" y="0"/>
                </a:lnTo>
                <a:close/>
              </a:path>
            </a:pathLst>
          </a:custGeom>
          <a:blipFill>
            <a:blip r:embed="rId3"/>
            <a:stretch>
              <a:fillRect l="0" t="0" r="0" b="0"/>
            </a:stretch>
          </a:blipFill>
        </p:spPr>
      </p:sp>
      <p:sp>
        <p:nvSpPr>
          <p:cNvPr name="TextBox 7" id="7"/>
          <p:cNvSpPr txBox="true"/>
          <p:nvPr/>
        </p:nvSpPr>
        <p:spPr>
          <a:xfrm rot="0">
            <a:off x="705352" y="1932097"/>
            <a:ext cx="8587164" cy="8995269"/>
          </a:xfrm>
          <a:prstGeom prst="rect">
            <a:avLst/>
          </a:prstGeom>
        </p:spPr>
        <p:txBody>
          <a:bodyPr anchor="t" rtlCol="false" tIns="0" lIns="0" bIns="0" rIns="0">
            <a:spAutoFit/>
          </a:bodyPr>
          <a:lstStyle/>
          <a:p>
            <a:pPr algn="l">
              <a:lnSpc>
                <a:spcPts val="2947"/>
              </a:lnSpc>
            </a:pPr>
          </a:p>
          <a:p>
            <a:pPr algn="l" marL="514460" indent="-257230" lvl="1">
              <a:lnSpc>
                <a:spcPts val="3693"/>
              </a:lnSpc>
              <a:buFont typeface="Arial"/>
              <a:buChar char="•"/>
            </a:pPr>
            <a:r>
              <a:rPr lang="en-US" sz="2382">
                <a:solidFill>
                  <a:srgbClr val="FFFFFF"/>
                </a:solidFill>
                <a:latin typeface="ABeeZee Bold"/>
                <a:ea typeface="ABeeZee Bold"/>
                <a:cs typeface="ABeeZee Bold"/>
                <a:sym typeface="ABeeZee Bold"/>
              </a:rPr>
              <a:t>Smart Exercise Recommendations</a:t>
            </a:r>
            <a:r>
              <a:rPr lang="en-US" sz="2382">
                <a:solidFill>
                  <a:srgbClr val="FFFFFF"/>
                </a:solidFill>
                <a:latin typeface="ABeeZee"/>
                <a:ea typeface="ABeeZee"/>
                <a:cs typeface="ABeeZee"/>
                <a:sym typeface="ABeeZee"/>
              </a:rPr>
              <a:t>: Analyzes user performance data to deliver personalized workout suggestions, optimizing training and reducing injury risk.</a:t>
            </a:r>
          </a:p>
          <a:p>
            <a:pPr algn="l" marL="514460" indent="-257230" lvl="1">
              <a:lnSpc>
                <a:spcPts val="3693"/>
              </a:lnSpc>
              <a:buFont typeface="Arial"/>
              <a:buChar char="•"/>
            </a:pPr>
            <a:r>
              <a:rPr lang="en-US" sz="2382">
                <a:solidFill>
                  <a:srgbClr val="FFFFFF"/>
                </a:solidFill>
                <a:latin typeface="ABeeZee Bold"/>
                <a:ea typeface="ABeeZee Bold"/>
                <a:cs typeface="ABeeZee Bold"/>
                <a:sym typeface="ABeeZee Bold"/>
              </a:rPr>
              <a:t>Interactive Fitness Tools</a:t>
            </a:r>
            <a:r>
              <a:rPr lang="en-US" sz="2382">
                <a:solidFill>
                  <a:srgbClr val="FFFFFF"/>
                </a:solidFill>
                <a:latin typeface="ABeeZee"/>
                <a:ea typeface="ABeeZee"/>
                <a:cs typeface="ABeeZee"/>
                <a:sym typeface="ABeeZee"/>
              </a:rPr>
              <a:t>: Offers exercise guides and AI-driven coaching, enhancing training efficiency and user engagement.</a:t>
            </a:r>
          </a:p>
          <a:p>
            <a:pPr algn="l" marL="514460" indent="-257230" lvl="1">
              <a:lnSpc>
                <a:spcPts val="3693"/>
              </a:lnSpc>
              <a:buFont typeface="Arial"/>
              <a:buChar char="•"/>
            </a:pPr>
            <a:r>
              <a:rPr lang="en-US" sz="2382">
                <a:solidFill>
                  <a:srgbClr val="FFFFFF"/>
                </a:solidFill>
                <a:latin typeface="ABeeZee Bold"/>
                <a:ea typeface="ABeeZee Bold"/>
                <a:cs typeface="ABeeZee Bold"/>
                <a:sym typeface="ABeeZee Bold"/>
              </a:rPr>
              <a:t>Responsive and Fast Design</a:t>
            </a:r>
            <a:r>
              <a:rPr lang="en-US" sz="2382">
                <a:solidFill>
                  <a:srgbClr val="FFFFFF"/>
                </a:solidFill>
                <a:latin typeface="ABeeZee"/>
                <a:ea typeface="ABeeZee"/>
                <a:cs typeface="ABeeZee"/>
                <a:sym typeface="ABeeZee"/>
              </a:rPr>
              <a:t>: Built with </a:t>
            </a:r>
            <a:r>
              <a:rPr lang="en-US" sz="2382">
                <a:solidFill>
                  <a:srgbClr val="FFFFFF"/>
                </a:solidFill>
                <a:latin typeface="ABeeZee"/>
                <a:ea typeface="ABeeZee"/>
                <a:cs typeface="ABeeZee"/>
                <a:sym typeface="ABeeZee"/>
              </a:rPr>
              <a:t>Tailwind CSS, ensuring a seamless and attractive user experience across devices.</a:t>
            </a:r>
          </a:p>
          <a:p>
            <a:pPr algn="l" marL="514460" indent="-257230" lvl="1">
              <a:lnSpc>
                <a:spcPts val="3693"/>
              </a:lnSpc>
              <a:buFont typeface="Arial"/>
              <a:buChar char="•"/>
            </a:pPr>
            <a:r>
              <a:rPr lang="en-US" sz="2382">
                <a:solidFill>
                  <a:srgbClr val="FFFFFF"/>
                </a:solidFill>
                <a:latin typeface="ABeeZee Bold"/>
                <a:ea typeface="ABeeZee Bold"/>
                <a:cs typeface="ABeeZee Bold"/>
                <a:sym typeface="ABeeZee Bold"/>
              </a:rPr>
              <a:t>Dark a</a:t>
            </a:r>
            <a:r>
              <a:rPr lang="en-US" sz="2382">
                <a:solidFill>
                  <a:srgbClr val="FFFFFF"/>
                </a:solidFill>
                <a:latin typeface="ABeeZee Bold"/>
                <a:ea typeface="ABeeZee Bold"/>
                <a:cs typeface="ABeeZee Bold"/>
                <a:sym typeface="ABeeZee Bold"/>
              </a:rPr>
              <a:t>nd Light Mode Support</a:t>
            </a:r>
            <a:r>
              <a:rPr lang="en-US" sz="2382">
                <a:solidFill>
                  <a:srgbClr val="FFFFFF"/>
                </a:solidFill>
                <a:latin typeface="ABeeZee"/>
                <a:ea typeface="ABeeZee"/>
                <a:cs typeface="ABeeZee"/>
                <a:sym typeface="ABeeZee"/>
              </a:rPr>
              <a:t>: Adapts to user preferences with a toggleable interface, improving accessibility and visual appeal.</a:t>
            </a:r>
          </a:p>
          <a:p>
            <a:pPr algn="l" marL="514460" indent="-257230" lvl="1">
              <a:lnSpc>
                <a:spcPts val="3693"/>
              </a:lnSpc>
              <a:buFont typeface="Arial"/>
              <a:buChar char="•"/>
            </a:pPr>
            <a:r>
              <a:rPr lang="en-US" sz="2382">
                <a:solidFill>
                  <a:srgbClr val="FFFFFF"/>
                </a:solidFill>
                <a:latin typeface="ABeeZee Bold"/>
                <a:ea typeface="ABeeZee Bold"/>
                <a:cs typeface="ABeeZee Bold"/>
                <a:sym typeface="ABeeZee Bold"/>
              </a:rPr>
              <a:t>User Engagement Focus</a:t>
            </a:r>
            <a:r>
              <a:rPr lang="en-US" sz="2382">
                <a:solidFill>
                  <a:srgbClr val="FFFFFF"/>
                </a:solidFill>
                <a:latin typeface="ABeeZee"/>
                <a:ea typeface="ABeeZee"/>
                <a:cs typeface="ABeeZee"/>
                <a:sym typeface="ABeeZee"/>
              </a:rPr>
              <a:t>: Addresses the 38% user drop-off risk by prioritizing an attractive, intuitive layout and design.</a:t>
            </a:r>
          </a:p>
          <a:p>
            <a:pPr algn="l">
              <a:lnSpc>
                <a:spcPts val="3336"/>
              </a:lnSpc>
            </a:pPr>
          </a:p>
          <a:p>
            <a:pPr algn="l">
              <a:lnSpc>
                <a:spcPts val="2947"/>
              </a:lnSpc>
            </a:pPr>
          </a:p>
          <a:p>
            <a:pPr algn="l">
              <a:lnSpc>
                <a:spcPts val="2947"/>
              </a:lnSpc>
            </a:pPr>
          </a:p>
        </p:txBody>
      </p:sp>
      <p:sp>
        <p:nvSpPr>
          <p:cNvPr name="TextBox 8" id="8"/>
          <p:cNvSpPr txBox="true"/>
          <p:nvPr/>
        </p:nvSpPr>
        <p:spPr>
          <a:xfrm rot="0">
            <a:off x="853868" y="1182979"/>
            <a:ext cx="6667339" cy="796743"/>
          </a:xfrm>
          <a:prstGeom prst="rect">
            <a:avLst/>
          </a:prstGeom>
        </p:spPr>
        <p:txBody>
          <a:bodyPr anchor="t" rtlCol="false" tIns="0" lIns="0" bIns="0" rIns="0">
            <a:spAutoFit/>
          </a:bodyPr>
          <a:lstStyle/>
          <a:p>
            <a:pPr algn="ctr">
              <a:lnSpc>
                <a:spcPts val="6515"/>
              </a:lnSpc>
            </a:pPr>
            <a:r>
              <a:rPr lang="en-US" sz="4654">
                <a:solidFill>
                  <a:srgbClr val="B4001A"/>
                </a:solidFill>
                <a:latin typeface="Norwester"/>
                <a:ea typeface="Norwester"/>
                <a:cs typeface="Norwester"/>
                <a:sym typeface="Norwester"/>
              </a:rPr>
              <a:t>Liftology Website (demo)</a:t>
            </a:r>
          </a:p>
        </p:txBody>
      </p:sp>
      <p:sp>
        <p:nvSpPr>
          <p:cNvPr name="TextBox 9" id="9"/>
          <p:cNvSpPr txBox="true"/>
          <p:nvPr/>
        </p:nvSpPr>
        <p:spPr>
          <a:xfrm rot="0">
            <a:off x="853868" y="481117"/>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556836" y="420549"/>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1232632" y="1404349"/>
            <a:ext cx="5857529" cy="4564308"/>
          </a:xfrm>
          <a:custGeom>
            <a:avLst/>
            <a:gdLst/>
            <a:ahLst/>
            <a:cxnLst/>
            <a:rect r="r" b="b" t="t" l="l"/>
            <a:pathLst>
              <a:path h="4564308" w="5857529">
                <a:moveTo>
                  <a:pt x="0" y="0"/>
                </a:moveTo>
                <a:lnTo>
                  <a:pt x="5857529" y="0"/>
                </a:lnTo>
                <a:lnTo>
                  <a:pt x="5857529" y="4564308"/>
                </a:lnTo>
                <a:lnTo>
                  <a:pt x="0" y="4564308"/>
                </a:lnTo>
                <a:lnTo>
                  <a:pt x="0" y="0"/>
                </a:lnTo>
                <a:close/>
              </a:path>
            </a:pathLst>
          </a:custGeom>
          <a:blipFill>
            <a:blip r:embed="rId2"/>
            <a:stretch>
              <a:fillRect l="0" t="0" r="0" b="0"/>
            </a:stretch>
          </a:blipFill>
        </p:spPr>
      </p:sp>
      <p:sp>
        <p:nvSpPr>
          <p:cNvPr name="Freeform 6" id="6"/>
          <p:cNvSpPr/>
          <p:nvPr/>
        </p:nvSpPr>
        <p:spPr>
          <a:xfrm flipH="false" flipV="false" rot="0">
            <a:off x="11450304" y="5143500"/>
            <a:ext cx="5808996" cy="4526490"/>
          </a:xfrm>
          <a:custGeom>
            <a:avLst/>
            <a:gdLst/>
            <a:ahLst/>
            <a:cxnLst/>
            <a:rect r="r" b="b" t="t" l="l"/>
            <a:pathLst>
              <a:path h="4526490" w="5808996">
                <a:moveTo>
                  <a:pt x="0" y="0"/>
                </a:moveTo>
                <a:lnTo>
                  <a:pt x="5808996" y="0"/>
                </a:lnTo>
                <a:lnTo>
                  <a:pt x="5808996" y="4526490"/>
                </a:lnTo>
                <a:lnTo>
                  <a:pt x="0" y="4526490"/>
                </a:lnTo>
                <a:lnTo>
                  <a:pt x="0" y="0"/>
                </a:lnTo>
                <a:close/>
              </a:path>
            </a:pathLst>
          </a:custGeom>
          <a:blipFill>
            <a:blip r:embed="rId3"/>
            <a:stretch>
              <a:fillRect l="0" t="0" r="0" b="0"/>
            </a:stretch>
          </a:blipFill>
        </p:spPr>
      </p:sp>
      <p:sp>
        <p:nvSpPr>
          <p:cNvPr name="TextBox 7" id="7"/>
          <p:cNvSpPr txBox="true"/>
          <p:nvPr/>
        </p:nvSpPr>
        <p:spPr>
          <a:xfrm rot="0">
            <a:off x="853868" y="3274876"/>
            <a:ext cx="8664051" cy="5330413"/>
          </a:xfrm>
          <a:prstGeom prst="rect">
            <a:avLst/>
          </a:prstGeom>
        </p:spPr>
        <p:txBody>
          <a:bodyPr anchor="t" rtlCol="false" tIns="0" lIns="0" bIns="0" rIns="0">
            <a:spAutoFit/>
          </a:bodyPr>
          <a:lstStyle/>
          <a:p>
            <a:pPr algn="l">
              <a:lnSpc>
                <a:spcPts val="3872"/>
              </a:lnSpc>
            </a:pPr>
            <a:r>
              <a:rPr lang="en-US" sz="2766">
                <a:solidFill>
                  <a:srgbClr val="FFFFFF"/>
                </a:solidFill>
                <a:latin typeface="ABeeZee"/>
                <a:ea typeface="ABeeZee"/>
                <a:cs typeface="ABeeZee"/>
                <a:sym typeface="ABeeZee"/>
              </a:rPr>
              <a:t>By incorporating user-specific information, such as fitness goals, experience level, and physical attributes, the platform generates a customized exercise regimen for the week. Each exercise is accompanied by real-time correction gu</a:t>
            </a:r>
            <a:r>
              <a:rPr lang="en-US" sz="2766" u="none">
                <a:solidFill>
                  <a:srgbClr val="FFFFFF"/>
                </a:solidFill>
                <a:latin typeface="ABeeZee"/>
                <a:ea typeface="ABeeZee"/>
                <a:cs typeface="ABeeZee"/>
                <a:sym typeface="ABeeZee"/>
              </a:rPr>
              <a:t>id</a:t>
            </a:r>
            <a:r>
              <a:rPr lang="en-US" sz="2766">
                <a:solidFill>
                  <a:srgbClr val="FFFFFF"/>
                </a:solidFill>
                <a:latin typeface="ABeeZee"/>
                <a:ea typeface="ABeeZee"/>
                <a:cs typeface="ABeeZee"/>
                <a:sym typeface="ABeeZee"/>
              </a:rPr>
              <a:t>ance, ensuring proper form and maximizing effectiveness. This dynamic, user-centric approach empowers individuals to achieve their fitness goals safely and efficiently, making our webpage a standout tool for personalized fitness planning.</a:t>
            </a:r>
          </a:p>
          <a:p>
            <a:pPr algn="l">
              <a:lnSpc>
                <a:spcPts val="3872"/>
              </a:lnSpc>
            </a:pPr>
          </a:p>
        </p:txBody>
      </p:sp>
      <p:sp>
        <p:nvSpPr>
          <p:cNvPr name="TextBox 8" id="8"/>
          <p:cNvSpPr txBox="true"/>
          <p:nvPr/>
        </p:nvSpPr>
        <p:spPr>
          <a:xfrm rot="0">
            <a:off x="0" y="1138194"/>
            <a:ext cx="8892272" cy="1144064"/>
          </a:xfrm>
          <a:prstGeom prst="rect">
            <a:avLst/>
          </a:prstGeom>
        </p:spPr>
        <p:txBody>
          <a:bodyPr anchor="t" rtlCol="false" tIns="0" lIns="0" bIns="0" rIns="0">
            <a:spAutoFit/>
          </a:bodyPr>
          <a:lstStyle/>
          <a:p>
            <a:pPr algn="ctr">
              <a:lnSpc>
                <a:spcPts val="9391"/>
              </a:lnSpc>
            </a:pPr>
            <a:r>
              <a:rPr lang="en-US" sz="6708">
                <a:solidFill>
                  <a:srgbClr val="B4001A"/>
                </a:solidFill>
                <a:latin typeface="Norwester"/>
                <a:ea typeface="Norwester"/>
                <a:cs typeface="Norwester"/>
                <a:sym typeface="Norwester"/>
              </a:rPr>
              <a:t>Exercise plan Page</a:t>
            </a:r>
          </a:p>
        </p:txBody>
      </p:sp>
      <p:sp>
        <p:nvSpPr>
          <p:cNvPr name="TextBox 9" id="9"/>
          <p:cNvSpPr txBox="true"/>
          <p:nvPr/>
        </p:nvSpPr>
        <p:spPr>
          <a:xfrm rot="0">
            <a:off x="853868" y="481117"/>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556836" y="420549"/>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0732792" y="1028700"/>
            <a:ext cx="5780918" cy="4504612"/>
          </a:xfrm>
          <a:custGeom>
            <a:avLst/>
            <a:gdLst/>
            <a:ahLst/>
            <a:cxnLst/>
            <a:rect r="r" b="b" t="t" l="l"/>
            <a:pathLst>
              <a:path h="4504612" w="5780918">
                <a:moveTo>
                  <a:pt x="0" y="0"/>
                </a:moveTo>
                <a:lnTo>
                  <a:pt x="5780918" y="0"/>
                </a:lnTo>
                <a:lnTo>
                  <a:pt x="5780918" y="4504612"/>
                </a:lnTo>
                <a:lnTo>
                  <a:pt x="0" y="4504612"/>
                </a:lnTo>
                <a:lnTo>
                  <a:pt x="0" y="0"/>
                </a:lnTo>
                <a:close/>
              </a:path>
            </a:pathLst>
          </a:custGeom>
          <a:blipFill>
            <a:blip r:embed="rId2"/>
            <a:stretch>
              <a:fillRect l="0" t="0" r="0" b="0"/>
            </a:stretch>
          </a:blipFill>
        </p:spPr>
      </p:sp>
      <p:sp>
        <p:nvSpPr>
          <p:cNvPr name="Freeform 6" id="6"/>
          <p:cNvSpPr/>
          <p:nvPr/>
        </p:nvSpPr>
        <p:spPr>
          <a:xfrm flipH="false" flipV="false" rot="0">
            <a:off x="11072850" y="4907186"/>
            <a:ext cx="5440860" cy="4239631"/>
          </a:xfrm>
          <a:custGeom>
            <a:avLst/>
            <a:gdLst/>
            <a:ahLst/>
            <a:cxnLst/>
            <a:rect r="r" b="b" t="t" l="l"/>
            <a:pathLst>
              <a:path h="4239631" w="5440860">
                <a:moveTo>
                  <a:pt x="0" y="0"/>
                </a:moveTo>
                <a:lnTo>
                  <a:pt x="5440860" y="0"/>
                </a:lnTo>
                <a:lnTo>
                  <a:pt x="5440860" y="4239631"/>
                </a:lnTo>
                <a:lnTo>
                  <a:pt x="0" y="4239631"/>
                </a:lnTo>
                <a:lnTo>
                  <a:pt x="0" y="0"/>
                </a:lnTo>
                <a:close/>
              </a:path>
            </a:pathLst>
          </a:custGeom>
          <a:blipFill>
            <a:blip r:embed="rId3"/>
            <a:stretch>
              <a:fillRect l="0" t="0" r="0" b="0"/>
            </a:stretch>
          </a:blipFill>
        </p:spPr>
      </p:sp>
      <p:sp>
        <p:nvSpPr>
          <p:cNvPr name="TextBox 7" id="7"/>
          <p:cNvSpPr txBox="true"/>
          <p:nvPr/>
        </p:nvSpPr>
        <p:spPr>
          <a:xfrm rot="0">
            <a:off x="853868" y="3274876"/>
            <a:ext cx="8038404" cy="5400317"/>
          </a:xfrm>
          <a:prstGeom prst="rect">
            <a:avLst/>
          </a:prstGeom>
        </p:spPr>
        <p:txBody>
          <a:bodyPr anchor="t" rtlCol="false" tIns="0" lIns="0" bIns="0" rIns="0">
            <a:spAutoFit/>
          </a:bodyPr>
          <a:lstStyle/>
          <a:p>
            <a:pPr algn="l">
              <a:lnSpc>
                <a:spcPts val="3593"/>
              </a:lnSpc>
            </a:pPr>
            <a:r>
              <a:rPr lang="en-US" sz="2566">
                <a:solidFill>
                  <a:srgbClr val="FFFFFF"/>
                </a:solidFill>
                <a:latin typeface="ABeeZee"/>
                <a:ea typeface="ABeeZee"/>
                <a:cs typeface="ABeeZee"/>
                <a:sym typeface="ABeeZee"/>
              </a:rPr>
              <a:t>Our Diet Plan webpage offers a tailored weekly nutrition plan crafted from each user's specific details, such as dietary preferences, health goals, and lifestyle. By analyzing the inputted data, the platform generates a personalized meal schedule, complete with portion recommendations and nutritional gu</a:t>
            </a:r>
            <a:r>
              <a:rPr lang="en-US" sz="2566" u="none">
                <a:solidFill>
                  <a:srgbClr val="FFFFFF"/>
                </a:solidFill>
                <a:latin typeface="ABeeZee"/>
                <a:ea typeface="ABeeZee"/>
                <a:cs typeface="ABeeZee"/>
                <a:sym typeface="ABeeZee"/>
              </a:rPr>
              <a:t>id</a:t>
            </a:r>
            <a:r>
              <a:rPr lang="en-US" sz="2566">
                <a:solidFill>
                  <a:srgbClr val="FFFFFF"/>
                </a:solidFill>
                <a:latin typeface="ABeeZee"/>
                <a:ea typeface="ABeeZee"/>
                <a:cs typeface="ABeeZee"/>
                <a:sym typeface="ABeeZee"/>
              </a:rPr>
              <a:t>ance to ensure balanced intake. Each plan adapts to the user’s needs, promoting sustainable and effective dietary habits. This user-focused solution makes our webpage an essential tool for achieving personalized wellness goals.</a:t>
            </a:r>
          </a:p>
          <a:p>
            <a:pPr algn="l">
              <a:lnSpc>
                <a:spcPts val="3593"/>
              </a:lnSpc>
            </a:pPr>
          </a:p>
        </p:txBody>
      </p:sp>
      <p:sp>
        <p:nvSpPr>
          <p:cNvPr name="TextBox 8" id="8"/>
          <p:cNvSpPr txBox="true"/>
          <p:nvPr/>
        </p:nvSpPr>
        <p:spPr>
          <a:xfrm rot="0">
            <a:off x="-718192" y="1192995"/>
            <a:ext cx="8892272" cy="1193595"/>
          </a:xfrm>
          <a:prstGeom prst="rect">
            <a:avLst/>
          </a:prstGeom>
        </p:spPr>
        <p:txBody>
          <a:bodyPr anchor="t" rtlCol="false" tIns="0" lIns="0" bIns="0" rIns="0">
            <a:spAutoFit/>
          </a:bodyPr>
          <a:lstStyle/>
          <a:p>
            <a:pPr algn="ctr">
              <a:lnSpc>
                <a:spcPts val="9811"/>
              </a:lnSpc>
            </a:pPr>
            <a:r>
              <a:rPr lang="en-US" sz="7008">
                <a:solidFill>
                  <a:srgbClr val="B4001A"/>
                </a:solidFill>
                <a:latin typeface="Norwester"/>
                <a:ea typeface="Norwester"/>
                <a:cs typeface="Norwester"/>
                <a:sym typeface="Norwester"/>
              </a:rPr>
              <a:t>Diet Plan Page</a:t>
            </a:r>
          </a:p>
        </p:txBody>
      </p:sp>
      <p:sp>
        <p:nvSpPr>
          <p:cNvPr name="TextBox 9" id="9"/>
          <p:cNvSpPr txBox="true"/>
          <p:nvPr/>
        </p:nvSpPr>
        <p:spPr>
          <a:xfrm rot="0">
            <a:off x="853868" y="481117"/>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556836" y="420549"/>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1106262" y="1784510"/>
            <a:ext cx="5113501" cy="7397590"/>
          </a:xfrm>
          <a:custGeom>
            <a:avLst/>
            <a:gdLst/>
            <a:ahLst/>
            <a:cxnLst/>
            <a:rect r="r" b="b" t="t" l="l"/>
            <a:pathLst>
              <a:path h="7397590" w="5113501">
                <a:moveTo>
                  <a:pt x="0" y="0"/>
                </a:moveTo>
                <a:lnTo>
                  <a:pt x="5113501" y="0"/>
                </a:lnTo>
                <a:lnTo>
                  <a:pt x="5113501" y="7397590"/>
                </a:lnTo>
                <a:lnTo>
                  <a:pt x="0" y="7397590"/>
                </a:lnTo>
                <a:lnTo>
                  <a:pt x="0" y="0"/>
                </a:lnTo>
                <a:close/>
              </a:path>
            </a:pathLst>
          </a:custGeom>
          <a:blipFill>
            <a:blip r:embed="rId2"/>
            <a:stretch>
              <a:fillRect l="-2117" t="0" r="-4235" b="0"/>
            </a:stretch>
          </a:blipFill>
        </p:spPr>
      </p:sp>
      <p:sp>
        <p:nvSpPr>
          <p:cNvPr name="TextBox 6" id="6"/>
          <p:cNvSpPr txBox="true"/>
          <p:nvPr/>
        </p:nvSpPr>
        <p:spPr>
          <a:xfrm rot="0">
            <a:off x="853868" y="3274876"/>
            <a:ext cx="8038404" cy="5364061"/>
          </a:xfrm>
          <a:prstGeom prst="rect">
            <a:avLst/>
          </a:prstGeom>
        </p:spPr>
        <p:txBody>
          <a:bodyPr anchor="t" rtlCol="false" tIns="0" lIns="0" bIns="0" rIns="0">
            <a:spAutoFit/>
          </a:bodyPr>
          <a:lstStyle/>
          <a:p>
            <a:pPr algn="l">
              <a:lnSpc>
                <a:spcPts val="3593"/>
              </a:lnSpc>
            </a:pPr>
            <a:r>
              <a:rPr lang="en-US" sz="2566">
                <a:solidFill>
                  <a:srgbClr val="FFFFFF"/>
                </a:solidFill>
                <a:latin typeface="ABeeZee"/>
                <a:ea typeface="ABeeZee"/>
                <a:cs typeface="ABeeZee"/>
                <a:sym typeface="ABeeZee"/>
              </a:rPr>
              <a:t>Our AI Fitness Chatbot is a personalized virtual coach that supports users in their fitness journey by leveraging their inputted details, such as fitness goals, preferences, and progress. Available 24/7, it provides real-time guidance, answers queries, suggests workout adjustments, and offers motivational t</a:t>
            </a:r>
            <a:r>
              <a:rPr lang="en-US" sz="2566" u="none">
                <a:solidFill>
                  <a:srgbClr val="FFFFFF"/>
                </a:solidFill>
                <a:latin typeface="ABeeZee"/>
                <a:ea typeface="ABeeZee"/>
                <a:cs typeface="ABeeZee"/>
                <a:sym typeface="ABeeZee"/>
              </a:rPr>
              <a:t>ips t</a:t>
            </a:r>
            <a:r>
              <a:rPr lang="en-US" sz="2566">
                <a:solidFill>
                  <a:srgbClr val="FFFFFF"/>
                </a:solidFill>
                <a:latin typeface="ABeeZee"/>
                <a:ea typeface="ABeeZee"/>
                <a:cs typeface="ABeeZee"/>
                <a:sym typeface="ABeeZee"/>
              </a:rPr>
              <a:t>ailored to the user’s needs. Integrated with our fitness platform, the chatbot enhances user engagement by delivering dynamic, context-aware support, making it an indispensable tool for achieving sustainable fitness success.</a:t>
            </a:r>
          </a:p>
          <a:p>
            <a:pPr algn="l">
              <a:lnSpc>
                <a:spcPts val="3593"/>
              </a:lnSpc>
            </a:pPr>
          </a:p>
        </p:txBody>
      </p:sp>
      <p:sp>
        <p:nvSpPr>
          <p:cNvPr name="TextBox 7" id="7"/>
          <p:cNvSpPr txBox="true"/>
          <p:nvPr/>
        </p:nvSpPr>
        <p:spPr>
          <a:xfrm rot="0">
            <a:off x="0" y="1489893"/>
            <a:ext cx="6237632" cy="1011984"/>
          </a:xfrm>
          <a:prstGeom prst="rect">
            <a:avLst/>
          </a:prstGeom>
        </p:spPr>
        <p:txBody>
          <a:bodyPr anchor="t" rtlCol="false" tIns="0" lIns="0" bIns="0" rIns="0">
            <a:spAutoFit/>
          </a:bodyPr>
          <a:lstStyle/>
          <a:p>
            <a:pPr algn="ctr">
              <a:lnSpc>
                <a:spcPts val="8271"/>
              </a:lnSpc>
            </a:pPr>
            <a:r>
              <a:rPr lang="en-US" sz="5908">
                <a:solidFill>
                  <a:srgbClr val="B4001A"/>
                </a:solidFill>
                <a:latin typeface="Norwester"/>
                <a:ea typeface="Norwester"/>
                <a:cs typeface="Norwester"/>
                <a:sym typeface="Norwester"/>
              </a:rPr>
              <a:t>AI CHAT BOT</a:t>
            </a:r>
          </a:p>
        </p:txBody>
      </p:sp>
      <p:sp>
        <p:nvSpPr>
          <p:cNvPr name="TextBox 8" id="8"/>
          <p:cNvSpPr txBox="true"/>
          <p:nvPr/>
        </p:nvSpPr>
        <p:spPr>
          <a:xfrm rot="0">
            <a:off x="853868" y="481117"/>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488291" y="418244"/>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897" r="0" b="897"/>
          <a:stretch>
            <a:fillRect/>
          </a:stretch>
        </p:blipFill>
        <p:spPr>
          <a:xfrm flipH="false" flipV="false" rot="0">
            <a:off x="11702465" y="614041"/>
            <a:ext cx="4499725" cy="9058918"/>
          </a:xfrm>
          <a:prstGeom prst="rect">
            <a:avLst/>
          </a:prstGeom>
        </p:spPr>
      </p:pic>
      <p:sp>
        <p:nvSpPr>
          <p:cNvPr name="TextBox 6" id="6"/>
          <p:cNvSpPr txBox="true"/>
          <p:nvPr/>
        </p:nvSpPr>
        <p:spPr>
          <a:xfrm rot="0">
            <a:off x="837100" y="516912"/>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7" id="7"/>
          <p:cNvSpPr txBox="true"/>
          <p:nvPr/>
        </p:nvSpPr>
        <p:spPr>
          <a:xfrm rot="0">
            <a:off x="875200" y="1159939"/>
            <a:ext cx="6701460" cy="1161764"/>
          </a:xfrm>
          <a:prstGeom prst="rect">
            <a:avLst/>
          </a:prstGeom>
        </p:spPr>
        <p:txBody>
          <a:bodyPr anchor="t" rtlCol="false" tIns="0" lIns="0" bIns="0" rIns="0">
            <a:spAutoFit/>
          </a:bodyPr>
          <a:lstStyle/>
          <a:p>
            <a:pPr algn="ctr">
              <a:lnSpc>
                <a:spcPts val="9462"/>
              </a:lnSpc>
            </a:pPr>
            <a:r>
              <a:rPr lang="en-US" sz="6759">
                <a:solidFill>
                  <a:srgbClr val="B4001A"/>
                </a:solidFill>
                <a:latin typeface="Norwester"/>
                <a:ea typeface="Norwester"/>
                <a:cs typeface="Norwester"/>
                <a:sym typeface="Norwester"/>
              </a:rPr>
              <a:t>Responsive Design</a:t>
            </a:r>
          </a:p>
        </p:txBody>
      </p:sp>
      <p:sp>
        <p:nvSpPr>
          <p:cNvPr name="TextBox 8" id="8"/>
          <p:cNvSpPr txBox="true"/>
          <p:nvPr/>
        </p:nvSpPr>
        <p:spPr>
          <a:xfrm rot="0">
            <a:off x="875200" y="2748004"/>
            <a:ext cx="7431392" cy="6155690"/>
          </a:xfrm>
          <a:prstGeom prst="rect">
            <a:avLst/>
          </a:prstGeom>
        </p:spPr>
        <p:txBody>
          <a:bodyPr anchor="t" rtlCol="false" tIns="0" lIns="0" bIns="0" rIns="0">
            <a:spAutoFit/>
          </a:bodyPr>
          <a:lstStyle/>
          <a:p>
            <a:pPr algn="l">
              <a:lnSpc>
                <a:spcPts val="4060"/>
              </a:lnSpc>
            </a:pPr>
            <a:r>
              <a:rPr lang="en-US" sz="2900" b="true">
                <a:solidFill>
                  <a:srgbClr val="B4001A"/>
                </a:solidFill>
                <a:latin typeface="Canva Sans Bold"/>
                <a:ea typeface="Canva Sans Bold"/>
                <a:cs typeface="Canva Sans Bold"/>
                <a:sym typeface="Canva Sans Bold"/>
              </a:rPr>
              <a:t>Liftology</a:t>
            </a:r>
            <a:r>
              <a:rPr lang="en-US" sz="2900">
                <a:solidFill>
                  <a:srgbClr val="FFFFFF"/>
                </a:solidFill>
                <a:latin typeface="Canva Sans"/>
                <a:ea typeface="Canva Sans"/>
                <a:cs typeface="Canva Sans"/>
                <a:sym typeface="Canva Sans"/>
              </a:rPr>
              <a:t> features a fully responsive design, ensuring seamless usability across all devices, from desktops to smartphones. Built with React.js and Tailwind CSS, it adapts dynamically to different screen sizes, providing an optimized experience with smooth navigation and well-structured layouts. Whether users access it on a laptop, tablet, or mobile device, the interface remains fast, intuitive, and visually appealing .</a:t>
            </a:r>
          </a:p>
        </p:txBody>
      </p:sp>
      <p:grpSp>
        <p:nvGrpSpPr>
          <p:cNvPr name="Group 9" id="9"/>
          <p:cNvGrpSpPr/>
          <p:nvPr/>
        </p:nvGrpSpPr>
        <p:grpSpPr>
          <a:xfrm rot="0">
            <a:off x="875200" y="9258300"/>
            <a:ext cx="2782204" cy="478742"/>
            <a:chOff x="0" y="0"/>
            <a:chExt cx="3542682" cy="609600"/>
          </a:xfrm>
        </p:grpSpPr>
        <p:sp>
          <p:nvSpPr>
            <p:cNvPr name="Freeform 10" id="10"/>
            <p:cNvSpPr/>
            <p:nvPr/>
          </p:nvSpPr>
          <p:spPr>
            <a:xfrm flipH="false" flipV="false" rot="0">
              <a:off x="0" y="0"/>
              <a:ext cx="3542682" cy="609600"/>
            </a:xfrm>
            <a:custGeom>
              <a:avLst/>
              <a:gdLst/>
              <a:ahLst/>
              <a:cxnLst/>
              <a:rect r="r" b="b" t="t" l="l"/>
              <a:pathLst>
                <a:path h="609600" w="3542682">
                  <a:moveTo>
                    <a:pt x="203200" y="0"/>
                  </a:moveTo>
                  <a:lnTo>
                    <a:pt x="3542682" y="0"/>
                  </a:lnTo>
                  <a:lnTo>
                    <a:pt x="3339482" y="609600"/>
                  </a:lnTo>
                  <a:lnTo>
                    <a:pt x="0" y="609600"/>
                  </a:lnTo>
                  <a:lnTo>
                    <a:pt x="203200" y="0"/>
                  </a:ln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101600" y="-38100"/>
              <a:ext cx="3339482" cy="6477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1484649" y="9345271"/>
            <a:ext cx="2531271" cy="266700"/>
          </a:xfrm>
          <a:prstGeom prst="rect">
            <a:avLst/>
          </a:prstGeom>
        </p:spPr>
        <p:txBody>
          <a:bodyPr anchor="t" rtlCol="false" tIns="0" lIns="0" bIns="0" rIns="0">
            <a:spAutoFit/>
          </a:bodyPr>
          <a:lstStyle/>
          <a:p>
            <a:pPr algn="l">
              <a:lnSpc>
                <a:spcPts val="2100"/>
              </a:lnSpc>
            </a:pPr>
            <a:r>
              <a:rPr lang="en-US" sz="1500" strike="sngStrike" u="sng">
                <a:solidFill>
                  <a:srgbClr val="FFFFFF"/>
                </a:solidFill>
                <a:latin typeface="DM Sans"/>
                <a:ea typeface="DM Sans"/>
                <a:cs typeface="DM Sans"/>
                <a:sym typeface="DM Sans"/>
                <a:hlinkClick r:id="rId5" tooltip="https://liftology-fitness.vercel.app"/>
              </a:rPr>
              <a:t>LIFTOLOGY.COM</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488291" y="418244"/>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grpSp>
        <p:nvGrpSpPr>
          <p:cNvPr name="Group 5" id="5"/>
          <p:cNvGrpSpPr/>
          <p:nvPr/>
        </p:nvGrpSpPr>
        <p:grpSpPr>
          <a:xfrm rot="0">
            <a:off x="875200" y="9258300"/>
            <a:ext cx="2782204" cy="478742"/>
            <a:chOff x="0" y="0"/>
            <a:chExt cx="3542682" cy="609600"/>
          </a:xfrm>
        </p:grpSpPr>
        <p:sp>
          <p:nvSpPr>
            <p:cNvPr name="Freeform 6" id="6"/>
            <p:cNvSpPr/>
            <p:nvPr/>
          </p:nvSpPr>
          <p:spPr>
            <a:xfrm flipH="false" flipV="false" rot="0">
              <a:off x="0" y="0"/>
              <a:ext cx="3542682" cy="609600"/>
            </a:xfrm>
            <a:custGeom>
              <a:avLst/>
              <a:gdLst/>
              <a:ahLst/>
              <a:cxnLst/>
              <a:rect r="r" b="b" t="t" l="l"/>
              <a:pathLst>
                <a:path h="609600" w="3542682">
                  <a:moveTo>
                    <a:pt x="203200" y="0"/>
                  </a:moveTo>
                  <a:lnTo>
                    <a:pt x="3542682" y="0"/>
                  </a:lnTo>
                  <a:lnTo>
                    <a:pt x="3339482" y="609600"/>
                  </a:lnTo>
                  <a:lnTo>
                    <a:pt x="0" y="609600"/>
                  </a:lnTo>
                  <a:lnTo>
                    <a:pt x="203200" y="0"/>
                  </a:ln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101600" y="-38100"/>
              <a:ext cx="3339482" cy="64770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409083" y="2283658"/>
            <a:ext cx="12082765" cy="1180258"/>
          </a:xfrm>
          <a:prstGeom prst="rect">
            <a:avLst/>
          </a:prstGeom>
        </p:spPr>
        <p:txBody>
          <a:bodyPr anchor="t" rtlCol="false" tIns="0" lIns="0" bIns="0" rIns="0">
            <a:spAutoFit/>
          </a:bodyPr>
          <a:lstStyle/>
          <a:p>
            <a:pPr algn="ctr">
              <a:lnSpc>
                <a:spcPts val="3196"/>
              </a:lnSpc>
              <a:spcBef>
                <a:spcPct val="0"/>
              </a:spcBef>
            </a:pPr>
            <a:r>
              <a:rPr lang="en-US" sz="2283">
                <a:solidFill>
                  <a:srgbClr val="FFFFFF"/>
                </a:solidFill>
                <a:latin typeface="DM Sans"/>
                <a:ea typeface="DM Sans"/>
                <a:cs typeface="DM Sans"/>
                <a:sym typeface="DM Sans"/>
              </a:rPr>
              <a:t>To unify all core components of Liftology—exercise plan generation, diet recommendati</a:t>
            </a:r>
            <a:r>
              <a:rPr lang="en-US" sz="2283">
                <a:solidFill>
                  <a:srgbClr val="FFFFFF"/>
                </a:solidFill>
                <a:latin typeface="DM Sans"/>
                <a:ea typeface="DM Sans"/>
                <a:cs typeface="DM Sans"/>
                <a:sym typeface="DM Sans"/>
              </a:rPr>
              <a:t>on, and user interaction—we developed a robust backend using </a:t>
            </a:r>
            <a:r>
              <a:rPr lang="en-US" b="true" sz="2283">
                <a:solidFill>
                  <a:srgbClr val="FFFFFF"/>
                </a:solidFill>
                <a:latin typeface="DM Sans Bold"/>
                <a:ea typeface="DM Sans Bold"/>
                <a:cs typeface="DM Sans Bold"/>
                <a:sym typeface="DM Sans Bold"/>
              </a:rPr>
              <a:t>FastAPI</a:t>
            </a:r>
            <a:r>
              <a:rPr lang="en-US" sz="2283">
                <a:solidFill>
                  <a:srgbClr val="FFFFFF"/>
                </a:solidFill>
                <a:latin typeface="DM Sans"/>
                <a:ea typeface="DM Sans"/>
                <a:cs typeface="DM Sans"/>
                <a:sym typeface="DM Sans"/>
              </a:rPr>
              <a:t> and </a:t>
            </a:r>
            <a:r>
              <a:rPr lang="en-US" b="true" sz="2283">
                <a:solidFill>
                  <a:srgbClr val="FFFFFF"/>
                </a:solidFill>
                <a:latin typeface="DM Sans Bold"/>
                <a:ea typeface="DM Sans Bold"/>
                <a:cs typeface="DM Sans Bold"/>
                <a:sym typeface="DM Sans Bold"/>
              </a:rPr>
              <a:t>MongoDB</a:t>
            </a:r>
            <a:r>
              <a:rPr lang="en-US" sz="2283">
                <a:solidFill>
                  <a:srgbClr val="FFFFFF"/>
                </a:solidFill>
                <a:latin typeface="DM Sans"/>
                <a:ea typeface="DM Sans"/>
                <a:cs typeface="DM Sans"/>
                <a:sym typeface="DM Sans"/>
              </a:rPr>
              <a:t>.</a:t>
            </a:r>
          </a:p>
          <a:p>
            <a:pPr algn="ctr">
              <a:lnSpc>
                <a:spcPts val="3196"/>
              </a:lnSpc>
              <a:spcBef>
                <a:spcPct val="0"/>
              </a:spcBef>
            </a:pPr>
          </a:p>
        </p:txBody>
      </p:sp>
      <p:sp>
        <p:nvSpPr>
          <p:cNvPr name="TextBox 9" id="9"/>
          <p:cNvSpPr txBox="true"/>
          <p:nvPr/>
        </p:nvSpPr>
        <p:spPr>
          <a:xfrm rot="0">
            <a:off x="488291" y="3257073"/>
            <a:ext cx="18288000" cy="6118157"/>
          </a:xfrm>
          <a:prstGeom prst="rect">
            <a:avLst/>
          </a:prstGeom>
        </p:spPr>
        <p:txBody>
          <a:bodyPr anchor="t" rtlCol="false" tIns="0" lIns="0" bIns="0" rIns="0">
            <a:spAutoFit/>
          </a:bodyPr>
          <a:lstStyle/>
          <a:p>
            <a:pPr algn="l">
              <a:lnSpc>
                <a:spcPts val="3286"/>
              </a:lnSpc>
            </a:pPr>
            <a:r>
              <a:rPr lang="en-US" sz="2133" b="true">
                <a:solidFill>
                  <a:srgbClr val="FFFFFF"/>
                </a:solidFill>
                <a:latin typeface="DM Sans Bold"/>
                <a:ea typeface="DM Sans Bold"/>
                <a:cs typeface="DM Sans Bold"/>
                <a:sym typeface="DM Sans Bold"/>
              </a:rPr>
              <a:t>Why FastAPI ?</a:t>
            </a:r>
          </a:p>
          <a:p>
            <a:pPr algn="l" marL="460715" indent="-230358" lvl="1">
              <a:lnSpc>
                <a:spcPts val="3286"/>
              </a:lnSpc>
              <a:buFont typeface="Arial"/>
              <a:buChar char="•"/>
            </a:pPr>
            <a:r>
              <a:rPr lang="en-US" sz="2133">
                <a:solidFill>
                  <a:srgbClr val="FFFFFF"/>
                </a:solidFill>
                <a:latin typeface="DM Sans"/>
                <a:ea typeface="DM Sans"/>
                <a:cs typeface="DM Sans"/>
                <a:sym typeface="DM Sans"/>
              </a:rPr>
              <a:t>High performance and asynchron</a:t>
            </a:r>
            <a:r>
              <a:rPr lang="en-US" sz="2133">
                <a:solidFill>
                  <a:srgbClr val="FFFFFF"/>
                </a:solidFill>
                <a:latin typeface="DM Sans"/>
                <a:ea typeface="DM Sans"/>
                <a:cs typeface="DM Sans"/>
                <a:sym typeface="DM Sans"/>
              </a:rPr>
              <a:t>ous support for real-time responses.</a:t>
            </a:r>
          </a:p>
          <a:p>
            <a:pPr algn="l" marL="460715" indent="-230358" lvl="1">
              <a:lnSpc>
                <a:spcPts val="3286"/>
              </a:lnSpc>
              <a:buFont typeface="Arial"/>
              <a:buChar char="•"/>
            </a:pPr>
            <a:r>
              <a:rPr lang="en-US" sz="2133">
                <a:solidFill>
                  <a:srgbClr val="FFFFFF"/>
                </a:solidFill>
                <a:latin typeface="DM Sans"/>
                <a:ea typeface="DM Sans"/>
                <a:cs typeface="DM Sans"/>
                <a:sym typeface="DM Sans"/>
              </a:rPr>
              <a:t>Easy integration with ML models through API endpoints.</a:t>
            </a:r>
          </a:p>
          <a:p>
            <a:pPr algn="l" marL="460715" indent="-230358" lvl="1">
              <a:lnSpc>
                <a:spcPts val="3286"/>
              </a:lnSpc>
              <a:buFont typeface="Arial"/>
              <a:buChar char="•"/>
            </a:pPr>
            <a:r>
              <a:rPr lang="en-US" sz="2133">
                <a:solidFill>
                  <a:srgbClr val="FFFFFF"/>
                </a:solidFill>
                <a:latin typeface="DM Sans"/>
                <a:ea typeface="DM Sans"/>
                <a:cs typeface="DM Sans"/>
                <a:sym typeface="DM Sans"/>
              </a:rPr>
              <a:t>Clean, modular structure ideal for scalable development.</a:t>
            </a:r>
          </a:p>
          <a:p>
            <a:pPr algn="l">
              <a:lnSpc>
                <a:spcPts val="3286"/>
              </a:lnSpc>
            </a:pPr>
            <a:r>
              <a:rPr lang="en-US" b="true" sz="2133">
                <a:solidFill>
                  <a:srgbClr val="FFFFFF"/>
                </a:solidFill>
                <a:latin typeface="DM Sans Bold"/>
                <a:ea typeface="DM Sans Bold"/>
                <a:cs typeface="DM Sans Bold"/>
                <a:sym typeface="DM Sans Bold"/>
              </a:rPr>
              <a:t>Why MongoDB ?</a:t>
            </a:r>
          </a:p>
          <a:p>
            <a:pPr algn="l" marL="460715" indent="-230358" lvl="1">
              <a:lnSpc>
                <a:spcPts val="3286"/>
              </a:lnSpc>
              <a:buFont typeface="Arial"/>
              <a:buChar char="•"/>
            </a:pPr>
            <a:r>
              <a:rPr lang="en-US" sz="2133">
                <a:solidFill>
                  <a:srgbClr val="FFFFFF"/>
                </a:solidFill>
                <a:latin typeface="DM Sans"/>
                <a:ea typeface="DM Sans"/>
                <a:cs typeface="DM Sans"/>
                <a:sym typeface="DM Sans"/>
              </a:rPr>
              <a:t>Flexible document-based database perfect for storing diverse user data (e.g., goals, workout history, dietary preferences).</a:t>
            </a:r>
          </a:p>
          <a:p>
            <a:pPr algn="l" marL="460715" indent="-230358" lvl="1">
              <a:lnSpc>
                <a:spcPts val="3286"/>
              </a:lnSpc>
              <a:buFont typeface="Arial"/>
              <a:buChar char="•"/>
            </a:pPr>
            <a:r>
              <a:rPr lang="en-US" sz="2133">
                <a:solidFill>
                  <a:srgbClr val="FFFFFF"/>
                </a:solidFill>
                <a:latin typeface="DM Sans"/>
                <a:ea typeface="DM Sans"/>
                <a:cs typeface="DM Sans"/>
                <a:sym typeface="DM Sans"/>
              </a:rPr>
              <a:t>Efficient handling of dynamic, personalized content.</a:t>
            </a:r>
          </a:p>
          <a:p>
            <a:pPr algn="l">
              <a:lnSpc>
                <a:spcPts val="3286"/>
              </a:lnSpc>
            </a:pPr>
            <a:r>
              <a:rPr lang="en-US" b="true" sz="2133">
                <a:solidFill>
                  <a:srgbClr val="FFFFFF"/>
                </a:solidFill>
                <a:latin typeface="DM Sans Bold"/>
                <a:ea typeface="DM Sans Bold"/>
                <a:cs typeface="DM Sans Bold"/>
                <a:sym typeface="DM Sans Bold"/>
              </a:rPr>
              <a:t>What We Integrated:</a:t>
            </a:r>
          </a:p>
          <a:p>
            <a:pPr algn="l" marL="460715" indent="-230358" lvl="1">
              <a:lnSpc>
                <a:spcPts val="3286"/>
              </a:lnSpc>
              <a:buFont typeface="Arial"/>
              <a:buChar char="•"/>
            </a:pPr>
            <a:r>
              <a:rPr lang="en-US" sz="2133">
                <a:solidFill>
                  <a:srgbClr val="FFFFFF"/>
                </a:solidFill>
                <a:latin typeface="DM Sans"/>
                <a:ea typeface="DM Sans"/>
                <a:cs typeface="DM Sans"/>
                <a:sym typeface="DM Sans"/>
              </a:rPr>
              <a:t>Exercise Plan ML Model: Receives user data via API and returns a tailored workout plan.</a:t>
            </a:r>
          </a:p>
          <a:p>
            <a:pPr algn="l" marL="460715" indent="-230358" lvl="1">
              <a:lnSpc>
                <a:spcPts val="3286"/>
              </a:lnSpc>
              <a:buFont typeface="Arial"/>
              <a:buChar char="•"/>
            </a:pPr>
            <a:r>
              <a:rPr lang="en-US" sz="2133">
                <a:solidFill>
                  <a:srgbClr val="FFFFFF"/>
                </a:solidFill>
                <a:latin typeface="DM Sans"/>
                <a:ea typeface="DM Sans"/>
                <a:cs typeface="DM Sans"/>
                <a:sym typeface="DM Sans"/>
              </a:rPr>
              <a:t>Diet Plan ML Model: Suggests meals based on user preferences and nutritional needs.</a:t>
            </a:r>
          </a:p>
          <a:p>
            <a:pPr algn="l" marL="460715" indent="-230358" lvl="1">
              <a:lnSpc>
                <a:spcPts val="3286"/>
              </a:lnSpc>
              <a:buFont typeface="Arial"/>
              <a:buChar char="•"/>
            </a:pPr>
            <a:r>
              <a:rPr lang="en-US" sz="2133">
                <a:solidFill>
                  <a:srgbClr val="FFFFFF"/>
                </a:solidFill>
                <a:latin typeface="DM Sans"/>
                <a:ea typeface="DM Sans"/>
                <a:cs typeface="DM Sans"/>
                <a:sym typeface="DM Sans"/>
              </a:rPr>
              <a:t>User Management: Handles registration, login, and secure data storage.</a:t>
            </a:r>
          </a:p>
          <a:p>
            <a:pPr algn="l" marL="460715" indent="-230358" lvl="1">
              <a:lnSpc>
                <a:spcPts val="3286"/>
              </a:lnSpc>
              <a:buFont typeface="Arial"/>
              <a:buChar char="•"/>
            </a:pPr>
            <a:r>
              <a:rPr lang="en-US" sz="2133">
                <a:solidFill>
                  <a:srgbClr val="FFFFFF"/>
                </a:solidFill>
                <a:latin typeface="DM Sans"/>
                <a:ea typeface="DM Sans"/>
                <a:cs typeface="DM Sans"/>
                <a:sym typeface="DM Sans"/>
              </a:rPr>
              <a:t>Ai Chatbot: Provides 24/7 virtual assistance, answering user queries about fitness, plans, and progress.</a:t>
            </a:r>
          </a:p>
          <a:p>
            <a:pPr algn="l">
              <a:lnSpc>
                <a:spcPts val="3286"/>
              </a:lnSpc>
            </a:pPr>
            <a:r>
              <a:rPr lang="en-US" b="true" sz="2133">
                <a:solidFill>
                  <a:srgbClr val="FFFFFF"/>
                </a:solidFill>
                <a:latin typeface="DM Sans Bold"/>
                <a:ea typeface="DM Sans Bold"/>
                <a:cs typeface="DM Sans Bold"/>
                <a:sym typeface="DM Sans Bold"/>
              </a:rPr>
              <a:t>The result:</a:t>
            </a:r>
            <a:r>
              <a:rPr lang="en-US" sz="2133">
                <a:solidFill>
                  <a:srgbClr val="FFFFFF"/>
                </a:solidFill>
                <a:latin typeface="DM Sans"/>
                <a:ea typeface="DM Sans"/>
                <a:cs typeface="DM Sans"/>
                <a:sym typeface="DM Sans"/>
              </a:rPr>
              <a:t> A fully connected system where data flows seamlessly from the frontend to AI modules and back—ensuring a smooth and personalized user experience.</a:t>
            </a:r>
          </a:p>
          <a:p>
            <a:pPr algn="l">
              <a:lnSpc>
                <a:spcPts val="3286"/>
              </a:lnSpc>
            </a:pPr>
          </a:p>
        </p:txBody>
      </p:sp>
      <p:sp>
        <p:nvSpPr>
          <p:cNvPr name="Freeform 10" id="10"/>
          <p:cNvSpPr/>
          <p:nvPr/>
        </p:nvSpPr>
        <p:spPr>
          <a:xfrm flipH="false" flipV="false" rot="0">
            <a:off x="13544040" y="671191"/>
            <a:ext cx="3715260" cy="4114800"/>
          </a:xfrm>
          <a:custGeom>
            <a:avLst/>
            <a:gdLst/>
            <a:ahLst/>
            <a:cxnLst/>
            <a:rect r="r" b="b" t="t" l="l"/>
            <a:pathLst>
              <a:path h="4114800" w="3715260">
                <a:moveTo>
                  <a:pt x="0" y="0"/>
                </a:moveTo>
                <a:lnTo>
                  <a:pt x="3715260" y="0"/>
                </a:lnTo>
                <a:lnTo>
                  <a:pt x="3715260" y="4114800"/>
                </a:lnTo>
                <a:lnTo>
                  <a:pt x="0" y="4114800"/>
                </a:lnTo>
                <a:lnTo>
                  <a:pt x="0" y="0"/>
                </a:lnTo>
                <a:close/>
              </a:path>
            </a:pathLst>
          </a:custGeom>
          <a:blipFill>
            <a:blip r:embed="rId2">
              <a:alphaModFix amt="78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37100" y="516912"/>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12" id="12"/>
          <p:cNvSpPr txBox="true"/>
          <p:nvPr/>
        </p:nvSpPr>
        <p:spPr>
          <a:xfrm rot="0">
            <a:off x="1484649" y="9345271"/>
            <a:ext cx="2531271" cy="266700"/>
          </a:xfrm>
          <a:prstGeom prst="rect">
            <a:avLst/>
          </a:prstGeom>
        </p:spPr>
        <p:txBody>
          <a:bodyPr anchor="t" rtlCol="false" tIns="0" lIns="0" bIns="0" rIns="0">
            <a:spAutoFit/>
          </a:bodyPr>
          <a:lstStyle/>
          <a:p>
            <a:pPr algn="l">
              <a:lnSpc>
                <a:spcPts val="2100"/>
              </a:lnSpc>
            </a:pPr>
            <a:r>
              <a:rPr lang="en-US" sz="1500">
                <a:solidFill>
                  <a:srgbClr val="FFFFFF"/>
                </a:solidFill>
                <a:latin typeface="DM Sans"/>
                <a:ea typeface="DM Sans"/>
                <a:cs typeface="DM Sans"/>
                <a:sym typeface="DM Sans"/>
              </a:rPr>
              <a:t>LIFTOLOGY.COM</a:t>
            </a:r>
          </a:p>
        </p:txBody>
      </p:sp>
      <p:sp>
        <p:nvSpPr>
          <p:cNvPr name="TextBox 13" id="13"/>
          <p:cNvSpPr txBox="true"/>
          <p:nvPr/>
        </p:nvSpPr>
        <p:spPr>
          <a:xfrm rot="0">
            <a:off x="488291" y="1007539"/>
            <a:ext cx="7633692" cy="1161818"/>
          </a:xfrm>
          <a:prstGeom prst="rect">
            <a:avLst/>
          </a:prstGeom>
        </p:spPr>
        <p:txBody>
          <a:bodyPr anchor="t" rtlCol="false" tIns="0" lIns="0" bIns="0" rIns="0">
            <a:spAutoFit/>
          </a:bodyPr>
          <a:lstStyle/>
          <a:p>
            <a:pPr algn="ctr">
              <a:lnSpc>
                <a:spcPts val="9462"/>
              </a:lnSpc>
            </a:pPr>
            <a:r>
              <a:rPr lang="en-US" sz="6759">
                <a:solidFill>
                  <a:srgbClr val="B4001A"/>
                </a:solidFill>
                <a:latin typeface="Norwester"/>
                <a:ea typeface="Norwester"/>
                <a:cs typeface="Norwester"/>
                <a:sym typeface="Norwester"/>
              </a:rPr>
              <a:t>Backend integration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06</a:t>
              </a:r>
            </a:p>
          </p:txBody>
        </p:sp>
      </p:grpSp>
      <p:sp>
        <p:nvSpPr>
          <p:cNvPr name="TextBox 11" id="11"/>
          <p:cNvSpPr txBox="true"/>
          <p:nvPr/>
        </p:nvSpPr>
        <p:spPr>
          <a:xfrm rot="0">
            <a:off x="7337014" y="4486883"/>
            <a:ext cx="9922286" cy="117232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Tools &amp; Technology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64098" y="3707257"/>
            <a:ext cx="3220090" cy="5234237"/>
            <a:chOff x="0" y="0"/>
            <a:chExt cx="4293454" cy="6978983"/>
          </a:xfrm>
        </p:grpSpPr>
        <p:sp>
          <p:nvSpPr>
            <p:cNvPr name="AutoShape 7" id="7"/>
            <p:cNvSpPr/>
            <p:nvPr/>
          </p:nvSpPr>
          <p:spPr>
            <a:xfrm flipH="true">
              <a:off x="2146727" y="428583"/>
              <a:ext cx="0" cy="2184835"/>
            </a:xfrm>
            <a:prstGeom prst="line">
              <a:avLst/>
            </a:prstGeom>
            <a:ln cap="flat" w="36683">
              <a:solidFill>
                <a:srgbClr val="CCCCCC"/>
              </a:solidFill>
              <a:prstDash val="solid"/>
              <a:headEnd type="oval" len="lg" w="lg"/>
              <a:tailEnd type="triangle" len="med" w="lg"/>
            </a:ln>
          </p:spPr>
        </p:sp>
        <p:sp>
          <p:nvSpPr>
            <p:cNvPr name="TextBox 8" id="8"/>
            <p:cNvSpPr txBox="true"/>
            <p:nvPr/>
          </p:nvSpPr>
          <p:spPr>
            <a:xfrm rot="0">
              <a:off x="175760" y="-66675"/>
              <a:ext cx="3941933" cy="495258"/>
            </a:xfrm>
            <a:prstGeom prst="rect">
              <a:avLst/>
            </a:prstGeom>
          </p:spPr>
          <p:txBody>
            <a:bodyPr anchor="t" rtlCol="false" tIns="0" lIns="0" bIns="0" rIns="0">
              <a:spAutoFit/>
            </a:bodyPr>
            <a:lstStyle/>
            <a:p>
              <a:pPr algn="ctr">
                <a:lnSpc>
                  <a:spcPts val="3021"/>
                </a:lnSpc>
                <a:spcBef>
                  <a:spcPct val="0"/>
                </a:spcBef>
              </a:pPr>
              <a:r>
                <a:rPr lang="en-US" b="true" sz="2158">
                  <a:solidFill>
                    <a:srgbClr val="FFFFFF"/>
                  </a:solidFill>
                  <a:latin typeface="Lastica Bold"/>
                  <a:ea typeface="Lastica Bold"/>
                  <a:cs typeface="Lastica Bold"/>
                  <a:sym typeface="Lastica Bold"/>
                </a:rPr>
                <a:t>technologies</a:t>
              </a:r>
            </a:p>
          </p:txBody>
        </p:sp>
        <p:grpSp>
          <p:nvGrpSpPr>
            <p:cNvPr name="Group 9" id="9"/>
            <p:cNvGrpSpPr/>
            <p:nvPr/>
          </p:nvGrpSpPr>
          <p:grpSpPr>
            <a:xfrm rot="0">
              <a:off x="0" y="2613418"/>
              <a:ext cx="4293454" cy="4365565"/>
              <a:chOff x="0" y="0"/>
              <a:chExt cx="1174455" cy="1194180"/>
            </a:xfrm>
          </p:grpSpPr>
          <p:sp>
            <p:nvSpPr>
              <p:cNvPr name="Freeform 10" id="10"/>
              <p:cNvSpPr/>
              <p:nvPr/>
            </p:nvSpPr>
            <p:spPr>
              <a:xfrm flipH="false" flipV="false" rot="0">
                <a:off x="0" y="0"/>
                <a:ext cx="1174455" cy="1194180"/>
              </a:xfrm>
              <a:custGeom>
                <a:avLst/>
                <a:gdLst/>
                <a:ahLst/>
                <a:cxnLst/>
                <a:rect r="r" b="b" t="t" l="l"/>
                <a:pathLst>
                  <a:path h="1194180" w="1174455">
                    <a:moveTo>
                      <a:pt x="88543" y="0"/>
                    </a:moveTo>
                    <a:lnTo>
                      <a:pt x="1085911" y="0"/>
                    </a:lnTo>
                    <a:cubicBezTo>
                      <a:pt x="1134813" y="0"/>
                      <a:pt x="1174455" y="39642"/>
                      <a:pt x="1174455" y="88543"/>
                    </a:cubicBezTo>
                    <a:lnTo>
                      <a:pt x="1174455" y="1105637"/>
                    </a:lnTo>
                    <a:cubicBezTo>
                      <a:pt x="1174455" y="1129120"/>
                      <a:pt x="1165126" y="1151642"/>
                      <a:pt x="1148521" y="1168247"/>
                    </a:cubicBezTo>
                    <a:cubicBezTo>
                      <a:pt x="1131916" y="1184852"/>
                      <a:pt x="1109395" y="1194180"/>
                      <a:pt x="1085911" y="1194180"/>
                    </a:cubicBezTo>
                    <a:lnTo>
                      <a:pt x="88543" y="1194180"/>
                    </a:lnTo>
                    <a:cubicBezTo>
                      <a:pt x="65060" y="1194180"/>
                      <a:pt x="42539" y="1184852"/>
                      <a:pt x="25934" y="1168247"/>
                    </a:cubicBezTo>
                    <a:cubicBezTo>
                      <a:pt x="9329" y="1151642"/>
                      <a:pt x="0" y="1129120"/>
                      <a:pt x="0" y="1105637"/>
                    </a:cubicBezTo>
                    <a:lnTo>
                      <a:pt x="0" y="88543"/>
                    </a:lnTo>
                    <a:cubicBezTo>
                      <a:pt x="0" y="65060"/>
                      <a:pt x="9329" y="42539"/>
                      <a:pt x="25934" y="25934"/>
                    </a:cubicBezTo>
                    <a:cubicBezTo>
                      <a:pt x="42539" y="9329"/>
                      <a:pt x="65060" y="0"/>
                      <a:pt x="88543" y="0"/>
                    </a:cubicBezTo>
                    <a:close/>
                  </a:path>
                </a:pathLst>
              </a:custGeom>
              <a:solidFill>
                <a:srgbClr val="840013"/>
              </a:solidFill>
            </p:spPr>
          </p:sp>
          <p:sp>
            <p:nvSpPr>
              <p:cNvPr name="TextBox 11" id="11"/>
              <p:cNvSpPr txBox="true"/>
              <p:nvPr/>
            </p:nvSpPr>
            <p:spPr>
              <a:xfrm>
                <a:off x="0" y="-47625"/>
                <a:ext cx="1174455" cy="1241805"/>
              </a:xfrm>
              <a:prstGeom prst="rect">
                <a:avLst/>
              </a:prstGeom>
            </p:spPr>
            <p:txBody>
              <a:bodyPr anchor="ctr" rtlCol="false" tIns="50800" lIns="50800" bIns="50800" rIns="50800"/>
              <a:lstStyle/>
              <a:p>
                <a:pPr algn="l">
                  <a:lnSpc>
                    <a:spcPts val="3206"/>
                  </a:lnSpc>
                </a:pPr>
              </a:p>
              <a:p>
                <a:pPr algn="l" marL="494411" indent="-247206" lvl="1">
                  <a:lnSpc>
                    <a:spcPts val="3206"/>
                  </a:lnSpc>
                  <a:buFont typeface="Arial"/>
                  <a:buChar char="•"/>
                </a:pPr>
                <a:r>
                  <a:rPr lang="en-US" sz="2290">
                    <a:solidFill>
                      <a:srgbClr val="FFFFFF"/>
                    </a:solidFill>
                    <a:latin typeface="DM Sans"/>
                    <a:ea typeface="DM Sans"/>
                    <a:cs typeface="DM Sans"/>
                    <a:sym typeface="DM Sans"/>
                  </a:rPr>
                  <a:t>Python</a:t>
                </a:r>
              </a:p>
              <a:p>
                <a:pPr algn="l" marL="494411" indent="-247206" lvl="1">
                  <a:lnSpc>
                    <a:spcPts val="3206"/>
                  </a:lnSpc>
                  <a:buFont typeface="Arial"/>
                  <a:buChar char="•"/>
                </a:pPr>
                <a:r>
                  <a:rPr lang="en-US" sz="2290">
                    <a:solidFill>
                      <a:srgbClr val="FFFFFF"/>
                    </a:solidFill>
                    <a:latin typeface="DM Sans"/>
                    <a:ea typeface="DM Sans"/>
                    <a:cs typeface="DM Sans"/>
                    <a:sym typeface="DM Sans"/>
                  </a:rPr>
                  <a:t>HTML/CSS</a:t>
                </a:r>
              </a:p>
              <a:p>
                <a:pPr algn="l" marL="494411" indent="-247206" lvl="1">
                  <a:lnSpc>
                    <a:spcPts val="3206"/>
                  </a:lnSpc>
                  <a:buFont typeface="Arial"/>
                  <a:buChar char="•"/>
                </a:pPr>
                <a:r>
                  <a:rPr lang="en-US" sz="2290">
                    <a:solidFill>
                      <a:srgbClr val="FFFFFF"/>
                    </a:solidFill>
                    <a:latin typeface="DM Sans"/>
                    <a:ea typeface="DM Sans"/>
                    <a:cs typeface="DM Sans"/>
                    <a:sym typeface="DM Sans"/>
                  </a:rPr>
                  <a:t>Tailwind</a:t>
                </a:r>
              </a:p>
              <a:p>
                <a:pPr algn="l" marL="494411" indent="-247206" lvl="1">
                  <a:lnSpc>
                    <a:spcPts val="3206"/>
                  </a:lnSpc>
                  <a:buFont typeface="Arial"/>
                  <a:buChar char="•"/>
                </a:pPr>
                <a:r>
                  <a:rPr lang="en-US" sz="2290">
                    <a:solidFill>
                      <a:srgbClr val="FFFFFF"/>
                    </a:solidFill>
                    <a:latin typeface="DM Sans"/>
                    <a:ea typeface="DM Sans"/>
                    <a:cs typeface="DM Sans"/>
                    <a:sym typeface="DM Sans"/>
                  </a:rPr>
                  <a:t>Mongo DB</a:t>
                </a:r>
              </a:p>
              <a:p>
                <a:pPr algn="l" marL="494411" indent="-247206" lvl="1">
                  <a:lnSpc>
                    <a:spcPts val="3206"/>
                  </a:lnSpc>
                  <a:buFont typeface="Arial"/>
                  <a:buChar char="•"/>
                </a:pPr>
                <a:r>
                  <a:rPr lang="en-US" sz="2290">
                    <a:solidFill>
                      <a:srgbClr val="FFFFFF"/>
                    </a:solidFill>
                    <a:latin typeface="DM Sans"/>
                    <a:ea typeface="DM Sans"/>
                    <a:cs typeface="DM Sans"/>
                    <a:sym typeface="DM Sans"/>
                  </a:rPr>
                  <a:t>FastAPI</a:t>
                </a:r>
              </a:p>
              <a:p>
                <a:pPr algn="l">
                  <a:lnSpc>
                    <a:spcPts val="3206"/>
                  </a:lnSpc>
                </a:pPr>
              </a:p>
            </p:txBody>
          </p:sp>
        </p:grpSp>
      </p:grpSp>
      <p:sp>
        <p:nvSpPr>
          <p:cNvPr name="TextBox 12" id="12"/>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13" id="13"/>
          <p:cNvGrpSpPr/>
          <p:nvPr/>
        </p:nvGrpSpPr>
        <p:grpSpPr>
          <a:xfrm rot="0">
            <a:off x="4628341" y="746845"/>
            <a:ext cx="3603272" cy="5947076"/>
            <a:chOff x="0" y="0"/>
            <a:chExt cx="4804363" cy="7929434"/>
          </a:xfrm>
        </p:grpSpPr>
        <p:sp>
          <p:nvSpPr>
            <p:cNvPr name="TextBox 14" id="14"/>
            <p:cNvSpPr txBox="true"/>
            <p:nvPr/>
          </p:nvSpPr>
          <p:spPr>
            <a:xfrm rot="0">
              <a:off x="196675" y="-76200"/>
              <a:ext cx="4411012" cy="555784"/>
            </a:xfrm>
            <a:prstGeom prst="rect">
              <a:avLst/>
            </a:prstGeom>
          </p:spPr>
          <p:txBody>
            <a:bodyPr anchor="t" rtlCol="false" tIns="0" lIns="0" bIns="0" rIns="0">
              <a:spAutoFit/>
            </a:bodyPr>
            <a:lstStyle/>
            <a:p>
              <a:pPr algn="ctr">
                <a:lnSpc>
                  <a:spcPts val="3381"/>
                </a:lnSpc>
                <a:spcBef>
                  <a:spcPct val="0"/>
                </a:spcBef>
              </a:pPr>
              <a:r>
                <a:rPr lang="en-US" b="true" sz="2415">
                  <a:solidFill>
                    <a:srgbClr val="FFFFFF"/>
                  </a:solidFill>
                  <a:latin typeface="Lastica Bold"/>
                  <a:ea typeface="Lastica Bold"/>
                  <a:cs typeface="Lastica Bold"/>
                  <a:sym typeface="Lastica Bold"/>
                </a:rPr>
                <a:t>Tools</a:t>
              </a:r>
            </a:p>
          </p:txBody>
        </p:sp>
        <p:sp>
          <p:nvSpPr>
            <p:cNvPr name="AutoShape 15" id="15"/>
            <p:cNvSpPr/>
            <p:nvPr/>
          </p:nvSpPr>
          <p:spPr>
            <a:xfrm>
              <a:off x="2402181" y="479584"/>
              <a:ext cx="0" cy="2444824"/>
            </a:xfrm>
            <a:prstGeom prst="line">
              <a:avLst/>
            </a:prstGeom>
            <a:ln cap="flat" w="41049">
              <a:solidFill>
                <a:srgbClr val="CCCCCC"/>
              </a:solidFill>
              <a:prstDash val="solid"/>
              <a:headEnd type="oval" len="lg" w="lg"/>
              <a:tailEnd type="triangle" len="med" w="lg"/>
            </a:ln>
          </p:spPr>
        </p:sp>
        <p:grpSp>
          <p:nvGrpSpPr>
            <p:cNvPr name="Group 16" id="16"/>
            <p:cNvGrpSpPr/>
            <p:nvPr/>
          </p:nvGrpSpPr>
          <p:grpSpPr>
            <a:xfrm rot="0">
              <a:off x="0" y="2924408"/>
              <a:ext cx="4804363" cy="4924334"/>
              <a:chOff x="0" y="0"/>
              <a:chExt cx="812800" cy="833097"/>
            </a:xfrm>
          </p:grpSpPr>
          <p:sp>
            <p:nvSpPr>
              <p:cNvPr name="Freeform 17" id="17"/>
              <p:cNvSpPr/>
              <p:nvPr/>
            </p:nvSpPr>
            <p:spPr>
              <a:xfrm flipH="false" flipV="false" rot="0">
                <a:off x="0" y="0"/>
                <a:ext cx="812800" cy="833097"/>
              </a:xfrm>
              <a:custGeom>
                <a:avLst/>
                <a:gdLst/>
                <a:ahLst/>
                <a:cxnLst/>
                <a:rect r="r" b="b" t="t" l="l"/>
                <a:pathLst>
                  <a:path h="833097" w="812800">
                    <a:moveTo>
                      <a:pt x="127000" y="0"/>
                    </a:moveTo>
                    <a:lnTo>
                      <a:pt x="685800" y="0"/>
                    </a:lnTo>
                    <a:cubicBezTo>
                      <a:pt x="755940" y="0"/>
                      <a:pt x="812800" y="56860"/>
                      <a:pt x="812800" y="127000"/>
                    </a:cubicBezTo>
                    <a:lnTo>
                      <a:pt x="812800" y="706097"/>
                    </a:lnTo>
                    <a:cubicBezTo>
                      <a:pt x="812800" y="739779"/>
                      <a:pt x="799420" y="772082"/>
                      <a:pt x="775603" y="795899"/>
                    </a:cubicBezTo>
                    <a:cubicBezTo>
                      <a:pt x="751785" y="819716"/>
                      <a:pt x="719482" y="833097"/>
                      <a:pt x="685800" y="833097"/>
                    </a:cubicBezTo>
                    <a:lnTo>
                      <a:pt x="127000" y="833097"/>
                    </a:lnTo>
                    <a:cubicBezTo>
                      <a:pt x="56860" y="833097"/>
                      <a:pt x="0" y="776237"/>
                      <a:pt x="0" y="706097"/>
                    </a:cubicBezTo>
                    <a:lnTo>
                      <a:pt x="0" y="127000"/>
                    </a:lnTo>
                    <a:cubicBezTo>
                      <a:pt x="0" y="56860"/>
                      <a:pt x="56860" y="0"/>
                      <a:pt x="127000" y="0"/>
                    </a:cubicBezTo>
                    <a:close/>
                  </a:path>
                </a:pathLst>
              </a:custGeom>
              <a:solidFill>
                <a:srgbClr val="840013"/>
              </a:solidFill>
              <a:ln cap="rnd">
                <a:noFill/>
                <a:prstDash val="solid"/>
                <a:round/>
              </a:ln>
            </p:spPr>
          </p:sp>
          <p:sp>
            <p:nvSpPr>
              <p:cNvPr name="TextBox 18" id="18"/>
              <p:cNvSpPr txBox="true"/>
              <p:nvPr/>
            </p:nvSpPr>
            <p:spPr>
              <a:xfrm>
                <a:off x="0" y="-47625"/>
                <a:ext cx="812800" cy="880722"/>
              </a:xfrm>
              <a:prstGeom prst="rect">
                <a:avLst/>
              </a:prstGeom>
            </p:spPr>
            <p:txBody>
              <a:bodyPr anchor="ctr" rtlCol="false" tIns="50800" lIns="50800" bIns="50800" rIns="50800"/>
              <a:lstStyle/>
              <a:p>
                <a:pPr algn="just" marL="494411" indent="-247206" lvl="1">
                  <a:lnSpc>
                    <a:spcPts val="3206"/>
                  </a:lnSpc>
                  <a:buFont typeface="Arial"/>
                  <a:buChar char="•"/>
                </a:pPr>
                <a:r>
                  <a:rPr lang="en-US" sz="2290">
                    <a:solidFill>
                      <a:srgbClr val="FFFFFF"/>
                    </a:solidFill>
                    <a:latin typeface="DM Sans"/>
                    <a:ea typeface="DM Sans"/>
                    <a:cs typeface="DM Sans"/>
                    <a:sym typeface="DM Sans"/>
                  </a:rPr>
                  <a:t>VS Code</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Anaconda</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Figma</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Git</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GitHub</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Kaggle</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Colab</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Vercel</a:t>
                </a:r>
              </a:p>
              <a:p>
                <a:pPr algn="just" marL="494411" indent="-247206" lvl="1">
                  <a:lnSpc>
                    <a:spcPts val="3206"/>
                  </a:lnSpc>
                  <a:buFont typeface="Arial"/>
                  <a:buChar char="•"/>
                </a:pPr>
                <a:r>
                  <a:rPr lang="en-US" sz="2290">
                    <a:solidFill>
                      <a:srgbClr val="FFFFFF"/>
                    </a:solidFill>
                    <a:latin typeface="DM Sans"/>
                    <a:ea typeface="DM Sans"/>
                    <a:cs typeface="DM Sans"/>
                    <a:sym typeface="DM Sans"/>
                  </a:rPr>
                  <a:t>Railway</a:t>
                </a:r>
              </a:p>
            </p:txBody>
          </p:sp>
        </p:grpSp>
      </p:grpSp>
      <p:grpSp>
        <p:nvGrpSpPr>
          <p:cNvPr name="Group 19" id="19"/>
          <p:cNvGrpSpPr/>
          <p:nvPr/>
        </p:nvGrpSpPr>
        <p:grpSpPr>
          <a:xfrm rot="0">
            <a:off x="9572890" y="3707257"/>
            <a:ext cx="3687524" cy="5999873"/>
            <a:chOff x="0" y="0"/>
            <a:chExt cx="4916698" cy="7999830"/>
          </a:xfrm>
        </p:grpSpPr>
        <p:sp>
          <p:nvSpPr>
            <p:cNvPr name="AutoShape 20" id="20"/>
            <p:cNvSpPr/>
            <p:nvPr/>
          </p:nvSpPr>
          <p:spPr>
            <a:xfrm flipH="true">
              <a:off x="2458349" y="490797"/>
              <a:ext cx="0" cy="2501989"/>
            </a:xfrm>
            <a:prstGeom prst="line">
              <a:avLst/>
            </a:prstGeom>
            <a:ln cap="flat" w="42008">
              <a:solidFill>
                <a:srgbClr val="CCCCCC"/>
              </a:solidFill>
              <a:prstDash val="solid"/>
              <a:headEnd type="oval" len="lg" w="lg"/>
              <a:tailEnd type="triangle" len="med" w="lg"/>
            </a:ln>
          </p:spPr>
        </p:sp>
        <p:sp>
          <p:nvSpPr>
            <p:cNvPr name="TextBox 21" id="21"/>
            <p:cNvSpPr txBox="true"/>
            <p:nvPr/>
          </p:nvSpPr>
          <p:spPr>
            <a:xfrm rot="0">
              <a:off x="201274" y="-76200"/>
              <a:ext cx="4514150" cy="566997"/>
            </a:xfrm>
            <a:prstGeom prst="rect">
              <a:avLst/>
            </a:prstGeom>
          </p:spPr>
          <p:txBody>
            <a:bodyPr anchor="t" rtlCol="false" tIns="0" lIns="0" bIns="0" rIns="0">
              <a:spAutoFit/>
            </a:bodyPr>
            <a:lstStyle/>
            <a:p>
              <a:pPr algn="ctr">
                <a:lnSpc>
                  <a:spcPts val="3460"/>
                </a:lnSpc>
                <a:spcBef>
                  <a:spcPct val="0"/>
                </a:spcBef>
              </a:pPr>
              <a:r>
                <a:rPr lang="en-US" b="true" sz="2471">
                  <a:solidFill>
                    <a:srgbClr val="FFFFFF"/>
                  </a:solidFill>
                  <a:latin typeface="Lastica Bold"/>
                  <a:ea typeface="Lastica Bold"/>
                  <a:cs typeface="Lastica Bold"/>
                  <a:sym typeface="Lastica Bold"/>
                </a:rPr>
                <a:t>Libraries</a:t>
              </a:r>
            </a:p>
          </p:txBody>
        </p:sp>
        <p:grpSp>
          <p:nvGrpSpPr>
            <p:cNvPr name="Group 22" id="22"/>
            <p:cNvGrpSpPr/>
            <p:nvPr/>
          </p:nvGrpSpPr>
          <p:grpSpPr>
            <a:xfrm rot="0">
              <a:off x="0" y="2992786"/>
              <a:ext cx="4916698" cy="5007044"/>
              <a:chOff x="0" y="0"/>
              <a:chExt cx="1174455" cy="1196036"/>
            </a:xfrm>
          </p:grpSpPr>
          <p:sp>
            <p:nvSpPr>
              <p:cNvPr name="Freeform 23" id="23"/>
              <p:cNvSpPr/>
              <p:nvPr/>
            </p:nvSpPr>
            <p:spPr>
              <a:xfrm flipH="false" flipV="false" rot="0">
                <a:off x="0" y="0"/>
                <a:ext cx="1174455" cy="1196036"/>
              </a:xfrm>
              <a:custGeom>
                <a:avLst/>
                <a:gdLst/>
                <a:ahLst/>
                <a:cxnLst/>
                <a:rect r="r" b="b" t="t" l="l"/>
                <a:pathLst>
                  <a:path h="1196036" w="1174455">
                    <a:moveTo>
                      <a:pt x="88543" y="0"/>
                    </a:moveTo>
                    <a:lnTo>
                      <a:pt x="1085911" y="0"/>
                    </a:lnTo>
                    <a:cubicBezTo>
                      <a:pt x="1134813" y="0"/>
                      <a:pt x="1174455" y="39642"/>
                      <a:pt x="1174455" y="88543"/>
                    </a:cubicBezTo>
                    <a:lnTo>
                      <a:pt x="1174455" y="1107492"/>
                    </a:lnTo>
                    <a:cubicBezTo>
                      <a:pt x="1174455" y="1130975"/>
                      <a:pt x="1165126" y="1153497"/>
                      <a:pt x="1148521" y="1170102"/>
                    </a:cubicBezTo>
                    <a:cubicBezTo>
                      <a:pt x="1131916" y="1186707"/>
                      <a:pt x="1109395" y="1196036"/>
                      <a:pt x="1085911" y="1196036"/>
                    </a:cubicBezTo>
                    <a:lnTo>
                      <a:pt x="88543" y="1196036"/>
                    </a:lnTo>
                    <a:cubicBezTo>
                      <a:pt x="65060" y="1196036"/>
                      <a:pt x="42539" y="1186707"/>
                      <a:pt x="25934" y="1170102"/>
                    </a:cubicBezTo>
                    <a:cubicBezTo>
                      <a:pt x="9329" y="1153497"/>
                      <a:pt x="0" y="1130975"/>
                      <a:pt x="0" y="1107492"/>
                    </a:cubicBezTo>
                    <a:lnTo>
                      <a:pt x="0" y="88543"/>
                    </a:lnTo>
                    <a:cubicBezTo>
                      <a:pt x="0" y="65060"/>
                      <a:pt x="9329" y="42539"/>
                      <a:pt x="25934" y="25934"/>
                    </a:cubicBezTo>
                    <a:cubicBezTo>
                      <a:pt x="42539" y="9329"/>
                      <a:pt x="65060" y="0"/>
                      <a:pt x="88543" y="0"/>
                    </a:cubicBezTo>
                    <a:close/>
                  </a:path>
                </a:pathLst>
              </a:custGeom>
              <a:solidFill>
                <a:srgbClr val="840013"/>
              </a:solidFill>
            </p:spPr>
          </p:sp>
          <p:sp>
            <p:nvSpPr>
              <p:cNvPr name="TextBox 24" id="24"/>
              <p:cNvSpPr txBox="true"/>
              <p:nvPr/>
            </p:nvSpPr>
            <p:spPr>
              <a:xfrm>
                <a:off x="0" y="-47625"/>
                <a:ext cx="1174455" cy="1243661"/>
              </a:xfrm>
              <a:prstGeom prst="rect">
                <a:avLst/>
              </a:prstGeom>
            </p:spPr>
            <p:txBody>
              <a:bodyPr anchor="ctr" rtlCol="false" tIns="88900" lIns="88900" bIns="88900" rIns="88900"/>
              <a:lstStyle/>
              <a:p>
                <a:pPr algn="just" marL="494411" indent="-247205" lvl="1">
                  <a:lnSpc>
                    <a:spcPts val="3205"/>
                  </a:lnSpc>
                  <a:buFont typeface="Arial"/>
                  <a:buChar char="•"/>
                </a:pPr>
                <a:r>
                  <a:rPr lang="en-US" sz="2289" spc="54">
                    <a:solidFill>
                      <a:srgbClr val="FFFFFF"/>
                    </a:solidFill>
                    <a:latin typeface="DM Sans"/>
                    <a:ea typeface="DM Sans"/>
                    <a:cs typeface="DM Sans"/>
                    <a:sym typeface="DM Sans"/>
                  </a:rPr>
                  <a:t>Pandas</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Numpy</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Scikit-learn</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XGBoost</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Seaborn</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Matplotlib</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Scipy</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SciencePlots</a:t>
                </a:r>
              </a:p>
              <a:p>
                <a:pPr algn="just" marL="494411" indent="-247205" lvl="1">
                  <a:lnSpc>
                    <a:spcPts val="3205"/>
                  </a:lnSpc>
                  <a:buFont typeface="Arial"/>
                  <a:buChar char="•"/>
                </a:pPr>
                <a:r>
                  <a:rPr lang="en-US" sz="2289" spc="54">
                    <a:solidFill>
                      <a:srgbClr val="FFFFFF"/>
                    </a:solidFill>
                    <a:latin typeface="DM Sans"/>
                    <a:ea typeface="DM Sans"/>
                    <a:cs typeface="DM Sans"/>
                    <a:sym typeface="DM Sans"/>
                  </a:rPr>
                  <a:t>LangChain</a:t>
                </a:r>
              </a:p>
            </p:txBody>
          </p:sp>
        </p:grpSp>
      </p:grpSp>
      <p:grpSp>
        <p:nvGrpSpPr>
          <p:cNvPr name="Group 25" id="25"/>
          <p:cNvGrpSpPr/>
          <p:nvPr/>
        </p:nvGrpSpPr>
        <p:grpSpPr>
          <a:xfrm rot="0">
            <a:off x="14517440" y="746845"/>
            <a:ext cx="3603272" cy="5976506"/>
            <a:chOff x="0" y="0"/>
            <a:chExt cx="4804363" cy="7968675"/>
          </a:xfrm>
        </p:grpSpPr>
        <p:sp>
          <p:nvSpPr>
            <p:cNvPr name="AutoShape 26" id="26"/>
            <p:cNvSpPr/>
            <p:nvPr/>
          </p:nvSpPr>
          <p:spPr>
            <a:xfrm flipH="true">
              <a:off x="2402181" y="479584"/>
              <a:ext cx="0" cy="2444824"/>
            </a:xfrm>
            <a:prstGeom prst="line">
              <a:avLst/>
            </a:prstGeom>
            <a:ln cap="flat" w="41049">
              <a:solidFill>
                <a:srgbClr val="CCCCCC"/>
              </a:solidFill>
              <a:prstDash val="solid"/>
              <a:headEnd type="oval" len="lg" w="lg"/>
              <a:tailEnd type="triangle" len="med" w="lg"/>
            </a:ln>
          </p:spPr>
        </p:sp>
        <p:sp>
          <p:nvSpPr>
            <p:cNvPr name="TextBox 27" id="27"/>
            <p:cNvSpPr txBox="true"/>
            <p:nvPr/>
          </p:nvSpPr>
          <p:spPr>
            <a:xfrm rot="0">
              <a:off x="196675" y="-76200"/>
              <a:ext cx="4411012" cy="555784"/>
            </a:xfrm>
            <a:prstGeom prst="rect">
              <a:avLst/>
            </a:prstGeom>
          </p:spPr>
          <p:txBody>
            <a:bodyPr anchor="t" rtlCol="false" tIns="0" lIns="0" bIns="0" rIns="0">
              <a:spAutoFit/>
            </a:bodyPr>
            <a:lstStyle/>
            <a:p>
              <a:pPr algn="ctr">
                <a:lnSpc>
                  <a:spcPts val="3381"/>
                </a:lnSpc>
                <a:spcBef>
                  <a:spcPct val="0"/>
                </a:spcBef>
              </a:pPr>
              <a:r>
                <a:rPr lang="en-US" b="true" sz="2415">
                  <a:solidFill>
                    <a:srgbClr val="FFFFFF"/>
                  </a:solidFill>
                  <a:latin typeface="Lastica Bold"/>
                  <a:ea typeface="Lastica Bold"/>
                  <a:cs typeface="Lastica Bold"/>
                  <a:sym typeface="Lastica Bold"/>
                </a:rPr>
                <a:t>ML models</a:t>
              </a:r>
            </a:p>
          </p:txBody>
        </p:sp>
        <p:grpSp>
          <p:nvGrpSpPr>
            <p:cNvPr name="Group 28" id="28"/>
            <p:cNvGrpSpPr/>
            <p:nvPr/>
          </p:nvGrpSpPr>
          <p:grpSpPr>
            <a:xfrm rot="0">
              <a:off x="0" y="2924408"/>
              <a:ext cx="4804363" cy="5044267"/>
              <a:chOff x="0" y="0"/>
              <a:chExt cx="1174455" cy="1233101"/>
            </a:xfrm>
          </p:grpSpPr>
          <p:sp>
            <p:nvSpPr>
              <p:cNvPr name="Freeform 29" id="29"/>
              <p:cNvSpPr/>
              <p:nvPr/>
            </p:nvSpPr>
            <p:spPr>
              <a:xfrm flipH="false" flipV="false" rot="0">
                <a:off x="0" y="0"/>
                <a:ext cx="1174455" cy="1233101"/>
              </a:xfrm>
              <a:custGeom>
                <a:avLst/>
                <a:gdLst/>
                <a:ahLst/>
                <a:cxnLst/>
                <a:rect r="r" b="b" t="t" l="l"/>
                <a:pathLst>
                  <a:path h="1233101" w="1174455">
                    <a:moveTo>
                      <a:pt x="88543" y="0"/>
                    </a:moveTo>
                    <a:lnTo>
                      <a:pt x="1085911" y="0"/>
                    </a:lnTo>
                    <a:cubicBezTo>
                      <a:pt x="1134813" y="0"/>
                      <a:pt x="1174455" y="39642"/>
                      <a:pt x="1174455" y="88543"/>
                    </a:cubicBezTo>
                    <a:lnTo>
                      <a:pt x="1174455" y="1144557"/>
                    </a:lnTo>
                    <a:cubicBezTo>
                      <a:pt x="1174455" y="1168041"/>
                      <a:pt x="1165126" y="1190562"/>
                      <a:pt x="1148521" y="1207167"/>
                    </a:cubicBezTo>
                    <a:cubicBezTo>
                      <a:pt x="1131916" y="1223772"/>
                      <a:pt x="1109395" y="1233101"/>
                      <a:pt x="1085911" y="1233101"/>
                    </a:cubicBezTo>
                    <a:lnTo>
                      <a:pt x="88543" y="1233101"/>
                    </a:lnTo>
                    <a:cubicBezTo>
                      <a:pt x="39642" y="1233101"/>
                      <a:pt x="0" y="1193459"/>
                      <a:pt x="0" y="1144557"/>
                    </a:cubicBezTo>
                    <a:lnTo>
                      <a:pt x="0" y="88543"/>
                    </a:lnTo>
                    <a:cubicBezTo>
                      <a:pt x="0" y="65060"/>
                      <a:pt x="9329" y="42539"/>
                      <a:pt x="25934" y="25934"/>
                    </a:cubicBezTo>
                    <a:cubicBezTo>
                      <a:pt x="42539" y="9329"/>
                      <a:pt x="65060" y="0"/>
                      <a:pt x="88543" y="0"/>
                    </a:cubicBezTo>
                    <a:close/>
                  </a:path>
                </a:pathLst>
              </a:custGeom>
              <a:solidFill>
                <a:srgbClr val="840013"/>
              </a:solidFill>
            </p:spPr>
          </p:sp>
          <p:sp>
            <p:nvSpPr>
              <p:cNvPr name="TextBox 30" id="30"/>
              <p:cNvSpPr txBox="true"/>
              <p:nvPr/>
            </p:nvSpPr>
            <p:spPr>
              <a:xfrm>
                <a:off x="0" y="-95250"/>
                <a:ext cx="1174455" cy="1328351"/>
              </a:xfrm>
              <a:prstGeom prst="rect">
                <a:avLst/>
              </a:prstGeom>
            </p:spPr>
            <p:txBody>
              <a:bodyPr anchor="ctr" rtlCol="false" tIns="50800" lIns="50800" bIns="50800" rIns="50800"/>
              <a:lstStyle/>
              <a:p>
                <a:pPr algn="l" marL="494411" indent="-247206" lvl="1">
                  <a:lnSpc>
                    <a:spcPts val="3709"/>
                  </a:lnSpc>
                  <a:buFont typeface="Arial"/>
                  <a:buChar char="•"/>
                </a:pPr>
                <a:r>
                  <a:rPr lang="en-US" sz="2290">
                    <a:solidFill>
                      <a:srgbClr val="FFFFFF"/>
                    </a:solidFill>
                    <a:latin typeface="DM Sans"/>
                    <a:ea typeface="DM Sans"/>
                    <a:cs typeface="DM Sans"/>
                    <a:sym typeface="DM Sans"/>
                  </a:rPr>
                  <a:t>Logistic Regression</a:t>
                </a:r>
              </a:p>
              <a:p>
                <a:pPr algn="l" marL="494411" indent="-247206" lvl="1">
                  <a:lnSpc>
                    <a:spcPts val="3709"/>
                  </a:lnSpc>
                  <a:buFont typeface="Arial"/>
                  <a:buChar char="•"/>
                </a:pPr>
                <a:r>
                  <a:rPr lang="en-US" sz="2290">
                    <a:solidFill>
                      <a:srgbClr val="FFFFFF"/>
                    </a:solidFill>
                    <a:latin typeface="DM Sans"/>
                    <a:ea typeface="DM Sans"/>
                    <a:cs typeface="DM Sans"/>
                    <a:sym typeface="DM Sans"/>
                  </a:rPr>
                  <a:t>Random Forest</a:t>
                </a:r>
              </a:p>
              <a:p>
                <a:pPr algn="l" marL="494411" indent="-247206" lvl="1">
                  <a:lnSpc>
                    <a:spcPts val="3709"/>
                  </a:lnSpc>
                  <a:buFont typeface="Arial"/>
                  <a:buChar char="•"/>
                </a:pPr>
                <a:r>
                  <a:rPr lang="en-US" sz="2290">
                    <a:solidFill>
                      <a:srgbClr val="FFFFFF"/>
                    </a:solidFill>
                    <a:latin typeface="DM Sans"/>
                    <a:ea typeface="DM Sans"/>
                    <a:cs typeface="DM Sans"/>
                    <a:sym typeface="DM Sans"/>
                  </a:rPr>
                  <a:t>Support Vector Machine </a:t>
                </a:r>
              </a:p>
              <a:p>
                <a:pPr algn="l" marL="494411" indent="-247206" lvl="1">
                  <a:lnSpc>
                    <a:spcPts val="3709"/>
                  </a:lnSpc>
                  <a:buFont typeface="Arial"/>
                  <a:buChar char="•"/>
                </a:pPr>
                <a:r>
                  <a:rPr lang="en-US" sz="2290">
                    <a:solidFill>
                      <a:srgbClr val="FFFFFF"/>
                    </a:solidFill>
                    <a:latin typeface="DM Sans"/>
                    <a:ea typeface="DM Sans"/>
                    <a:cs typeface="DM Sans"/>
                    <a:sym typeface="DM Sans"/>
                  </a:rPr>
                  <a:t>Decision Tree </a:t>
                </a:r>
              </a:p>
              <a:p>
                <a:pPr algn="l" marL="494411" indent="-247206" lvl="1">
                  <a:lnSpc>
                    <a:spcPts val="3709"/>
                  </a:lnSpc>
                  <a:buFont typeface="Arial"/>
                  <a:buChar char="•"/>
                </a:pPr>
                <a:r>
                  <a:rPr lang="en-US" sz="2290">
                    <a:solidFill>
                      <a:srgbClr val="FFFFFF"/>
                    </a:solidFill>
                    <a:latin typeface="DM Sans"/>
                    <a:ea typeface="DM Sans"/>
                    <a:cs typeface="DM Sans"/>
                    <a:sym typeface="DM Sans"/>
                  </a:rPr>
                  <a:t>K-Nearest Neighbors </a:t>
                </a:r>
              </a:p>
              <a:p>
                <a:pPr algn="l" marL="494411" indent="-247206" lvl="1">
                  <a:lnSpc>
                    <a:spcPts val="3709"/>
                  </a:lnSpc>
                  <a:buFont typeface="Arial"/>
                  <a:buChar char="•"/>
                </a:pPr>
                <a:r>
                  <a:rPr lang="en-US" sz="2290">
                    <a:solidFill>
                      <a:srgbClr val="FFFFFF"/>
                    </a:solidFill>
                    <a:latin typeface="DM Sans"/>
                    <a:ea typeface="DM Sans"/>
                    <a:cs typeface="DM Sans"/>
                    <a:sym typeface="DM Sans"/>
                  </a:rPr>
                  <a:t>Naive Bayes </a:t>
                </a:r>
              </a:p>
              <a:p>
                <a:pPr algn="l" marL="494411" indent="-247206" lvl="1">
                  <a:lnSpc>
                    <a:spcPts val="3709"/>
                  </a:lnSpc>
                  <a:buFont typeface="Arial"/>
                  <a:buChar char="•"/>
                </a:pPr>
                <a:r>
                  <a:rPr lang="en-US" sz="2290">
                    <a:solidFill>
                      <a:srgbClr val="FFFFFF"/>
                    </a:solidFill>
                    <a:latin typeface="DM Sans"/>
                    <a:ea typeface="DM Sans"/>
                    <a:cs typeface="DM Sans"/>
                    <a:sym typeface="DM Sans"/>
                  </a:rPr>
                  <a:t>XGBoost </a:t>
                </a:r>
              </a:p>
            </p:txBody>
          </p:sp>
        </p:gr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07</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Conclusion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sp>
        <p:nvSpPr>
          <p:cNvPr name="Freeform 2" id="2"/>
          <p:cNvSpPr/>
          <p:nvPr/>
        </p:nvSpPr>
        <p:spPr>
          <a:xfrm flipH="false" flipV="false" rot="0">
            <a:off x="13277833" y="9626502"/>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3675" y="-292494"/>
            <a:ext cx="3219515" cy="807806"/>
          </a:xfrm>
          <a:custGeom>
            <a:avLst/>
            <a:gdLst/>
            <a:ahLst/>
            <a:cxnLst/>
            <a:rect r="r" b="b" t="t" l="l"/>
            <a:pathLst>
              <a:path h="807806" w="3219515">
                <a:moveTo>
                  <a:pt x="0" y="0"/>
                </a:moveTo>
                <a:lnTo>
                  <a:pt x="3219515" y="0"/>
                </a:lnTo>
                <a:lnTo>
                  <a:pt x="3219515" y="807806"/>
                </a:lnTo>
                <a:lnTo>
                  <a:pt x="0" y="807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7299" y="1445335"/>
            <a:ext cx="6905506" cy="1368424"/>
          </a:xfrm>
          <a:prstGeom prst="rect">
            <a:avLst/>
          </a:prstGeom>
        </p:spPr>
        <p:txBody>
          <a:bodyPr anchor="t" rtlCol="false" tIns="0" lIns="0" bIns="0" rIns="0">
            <a:spAutoFit/>
          </a:bodyPr>
          <a:lstStyle/>
          <a:p>
            <a:pPr algn="ctr">
              <a:lnSpc>
                <a:spcPts val="11200"/>
              </a:lnSpc>
            </a:pPr>
            <a:r>
              <a:rPr lang="en-US" sz="8000" b="true">
                <a:solidFill>
                  <a:srgbClr val="FFFFFF"/>
                </a:solidFill>
                <a:latin typeface="Canva Sans Bold"/>
                <a:ea typeface="Canva Sans Bold"/>
                <a:cs typeface="Canva Sans Bold"/>
                <a:sym typeface="Canva Sans Bold"/>
              </a:rPr>
              <a:t>CONCLUSION</a:t>
            </a:r>
          </a:p>
        </p:txBody>
      </p:sp>
      <p:sp>
        <p:nvSpPr>
          <p:cNvPr name="TextBox 5" id="5"/>
          <p:cNvSpPr txBox="true"/>
          <p:nvPr/>
        </p:nvSpPr>
        <p:spPr>
          <a:xfrm rot="0">
            <a:off x="836398" y="3915234"/>
            <a:ext cx="16790701" cy="3384424"/>
          </a:xfrm>
          <a:prstGeom prst="rect">
            <a:avLst/>
          </a:prstGeom>
        </p:spPr>
        <p:txBody>
          <a:bodyPr anchor="t" rtlCol="false" tIns="0" lIns="0" bIns="0" rIns="0">
            <a:spAutoFit/>
          </a:bodyPr>
          <a:lstStyle/>
          <a:p>
            <a:pPr algn="l">
              <a:lnSpc>
                <a:spcPts val="4523"/>
              </a:lnSpc>
            </a:pPr>
            <a:r>
              <a:rPr lang="en-US" sz="2899" b="true">
                <a:solidFill>
                  <a:srgbClr val="B4001A"/>
                </a:solidFill>
                <a:latin typeface="DM Sans Bold"/>
                <a:ea typeface="DM Sans Bold"/>
                <a:cs typeface="DM Sans Bold"/>
                <a:sym typeface="DM Sans Bold"/>
              </a:rPr>
              <a:t>Liftology</a:t>
            </a:r>
            <a:r>
              <a:rPr lang="en-US" sz="2899">
                <a:solidFill>
                  <a:srgbClr val="FFFFFF"/>
                </a:solidFill>
                <a:latin typeface="DM Sans"/>
                <a:ea typeface="DM Sans"/>
                <a:cs typeface="DM Sans"/>
                <a:sym typeface="DM Sans"/>
              </a:rPr>
              <a:t>'s evaluation of its AI-driven modules demonstrates its effectiveness in delivering personalized workout and nutrition plans, real-time exercise form correction, and conversational support. The results highlight strong model performance, high user engagement, and robust system capabilities, confirming the platform's ability to provide tailored, user-friendly fitness solutions.</a:t>
            </a:r>
          </a:p>
          <a:p>
            <a:pPr algn="l">
              <a:lnSpc>
                <a:spcPts val="4367"/>
              </a:lnSpc>
            </a:pPr>
          </a:p>
        </p:txBody>
      </p:sp>
      <p:grpSp>
        <p:nvGrpSpPr>
          <p:cNvPr name="Group 6" id="6"/>
          <p:cNvGrpSpPr/>
          <p:nvPr/>
        </p:nvGrpSpPr>
        <p:grpSpPr>
          <a:xfrm rot="0">
            <a:off x="687882" y="656155"/>
            <a:ext cx="297032" cy="353495"/>
            <a:chOff x="0" y="0"/>
            <a:chExt cx="512231" cy="609600"/>
          </a:xfrm>
        </p:grpSpPr>
        <p:sp>
          <p:nvSpPr>
            <p:cNvPr name="Freeform 7" id="7"/>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8" id="8"/>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TextBox 9" id="9"/>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01</a:t>
              </a:r>
            </a:p>
          </p:txBody>
        </p:sp>
      </p:grpSp>
      <p:sp>
        <p:nvSpPr>
          <p:cNvPr name="TextBox 11" id="11"/>
          <p:cNvSpPr txBox="true"/>
          <p:nvPr/>
        </p:nvSpPr>
        <p:spPr>
          <a:xfrm rot="0">
            <a:off x="7337014" y="4486883"/>
            <a:ext cx="9922286" cy="1186525"/>
          </a:xfrm>
          <a:prstGeom prst="rect">
            <a:avLst/>
          </a:prstGeom>
        </p:spPr>
        <p:txBody>
          <a:bodyPr anchor="t" rtlCol="false" tIns="0" lIns="0" bIns="0" rIns="0">
            <a:spAutoFit/>
          </a:bodyPr>
          <a:lstStyle/>
          <a:p>
            <a:pPr algn="l">
              <a:lnSpc>
                <a:spcPts val="9675"/>
              </a:lnSpc>
            </a:pPr>
            <a:r>
              <a:rPr lang="en-US" sz="6911" b="true">
                <a:solidFill>
                  <a:srgbClr val="FFFFFF"/>
                </a:solidFill>
                <a:latin typeface="DM Sans Bold"/>
                <a:ea typeface="DM Sans Bold"/>
                <a:cs typeface="DM Sans Bold"/>
                <a:sym typeface="DM Sans Bold"/>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sp>
        <p:nvSpPr>
          <p:cNvPr name="Freeform 2" id="2"/>
          <p:cNvSpPr/>
          <p:nvPr/>
        </p:nvSpPr>
        <p:spPr>
          <a:xfrm flipH="false" flipV="false" rot="0">
            <a:off x="13277833" y="9626502"/>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3675" y="-292494"/>
            <a:ext cx="3219515" cy="807806"/>
          </a:xfrm>
          <a:custGeom>
            <a:avLst/>
            <a:gdLst/>
            <a:ahLst/>
            <a:cxnLst/>
            <a:rect r="r" b="b" t="t" l="l"/>
            <a:pathLst>
              <a:path h="807806" w="3219515">
                <a:moveTo>
                  <a:pt x="0" y="0"/>
                </a:moveTo>
                <a:lnTo>
                  <a:pt x="3219515" y="0"/>
                </a:lnTo>
                <a:lnTo>
                  <a:pt x="3219515" y="807806"/>
                </a:lnTo>
                <a:lnTo>
                  <a:pt x="0" y="807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97607" y="1445335"/>
            <a:ext cx="6104890" cy="1368424"/>
          </a:xfrm>
          <a:prstGeom prst="rect">
            <a:avLst/>
          </a:prstGeom>
        </p:spPr>
        <p:txBody>
          <a:bodyPr anchor="t" rtlCol="false" tIns="0" lIns="0" bIns="0" rIns="0">
            <a:spAutoFit/>
          </a:bodyPr>
          <a:lstStyle/>
          <a:p>
            <a:pPr algn="ctr">
              <a:lnSpc>
                <a:spcPts val="11200"/>
              </a:lnSpc>
            </a:pPr>
            <a:r>
              <a:rPr lang="en-US" sz="8000" b="true">
                <a:solidFill>
                  <a:srgbClr val="FFFFFF"/>
                </a:solidFill>
                <a:latin typeface="Canva Sans Bold"/>
                <a:ea typeface="Canva Sans Bold"/>
                <a:cs typeface="Canva Sans Bold"/>
                <a:sym typeface="Canva Sans Bold"/>
              </a:rPr>
              <a:t>Future Work</a:t>
            </a:r>
          </a:p>
        </p:txBody>
      </p:sp>
      <p:sp>
        <p:nvSpPr>
          <p:cNvPr name="TextBox 5" id="5"/>
          <p:cNvSpPr txBox="true"/>
          <p:nvPr/>
        </p:nvSpPr>
        <p:spPr>
          <a:xfrm rot="0">
            <a:off x="836398" y="3915234"/>
            <a:ext cx="16790701" cy="3955924"/>
          </a:xfrm>
          <a:prstGeom prst="rect">
            <a:avLst/>
          </a:prstGeom>
        </p:spPr>
        <p:txBody>
          <a:bodyPr anchor="t" rtlCol="false" tIns="0" lIns="0" bIns="0" rIns="0">
            <a:spAutoFit/>
          </a:bodyPr>
          <a:lstStyle/>
          <a:p>
            <a:pPr algn="l" marL="626107" indent="-313054" lvl="1">
              <a:lnSpc>
                <a:spcPts val="4523"/>
              </a:lnSpc>
              <a:buFont typeface="Arial"/>
              <a:buChar char="•"/>
            </a:pPr>
            <a:r>
              <a:rPr lang="en-US" b="true" sz="2899">
                <a:solidFill>
                  <a:srgbClr val="FFFFFF"/>
                </a:solidFill>
                <a:latin typeface="DM Sans Bold"/>
                <a:ea typeface="DM Sans Bold"/>
                <a:cs typeface="DM Sans Bold"/>
                <a:sym typeface="DM Sans Bold"/>
              </a:rPr>
              <a:t>Mobile App Development: Launching a mobile app to improve accessibility for mobile-first users.</a:t>
            </a:r>
          </a:p>
          <a:p>
            <a:pPr algn="l" marL="626107" indent="-313054" lvl="1">
              <a:lnSpc>
                <a:spcPts val="4523"/>
              </a:lnSpc>
              <a:buFont typeface="Arial"/>
              <a:buChar char="•"/>
            </a:pPr>
            <a:r>
              <a:rPr lang="en-US" b="true" sz="2899">
                <a:solidFill>
                  <a:srgbClr val="FFFFFF"/>
                </a:solidFill>
                <a:latin typeface="DM Sans Bold"/>
                <a:ea typeface="DM Sans Bold"/>
                <a:cs typeface="DM Sans Bold"/>
                <a:sym typeface="DM Sans Bold"/>
              </a:rPr>
              <a:t>Biometric Integration: Integrating biometric data from wearables, such as heart rate and calorie burn, to enable more personalized recommendations.</a:t>
            </a:r>
          </a:p>
          <a:p>
            <a:pPr algn="l" marL="626107" indent="-313054" lvl="1">
              <a:lnSpc>
                <a:spcPts val="4523"/>
              </a:lnSpc>
              <a:buFont typeface="Arial"/>
              <a:buChar char="•"/>
            </a:pPr>
            <a:r>
              <a:rPr lang="en-US" b="true" sz="2899">
                <a:solidFill>
                  <a:srgbClr val="FFFFFF"/>
                </a:solidFill>
                <a:latin typeface="DM Sans Bold"/>
                <a:ea typeface="DM Sans Bold"/>
                <a:cs typeface="DM Sans Bold"/>
                <a:sym typeface="DM Sans Bold"/>
              </a:rPr>
              <a:t>Automated Plan Updates: Automating fitness plan updates based on user progress to reduce manual input and ensure plans evolve with user goals.</a:t>
            </a:r>
          </a:p>
          <a:p>
            <a:pPr algn="l">
              <a:lnSpc>
                <a:spcPts val="4367"/>
              </a:lnSpc>
            </a:pPr>
          </a:p>
        </p:txBody>
      </p:sp>
      <p:grpSp>
        <p:nvGrpSpPr>
          <p:cNvPr name="Group 6" id="6"/>
          <p:cNvGrpSpPr/>
          <p:nvPr/>
        </p:nvGrpSpPr>
        <p:grpSpPr>
          <a:xfrm rot="0">
            <a:off x="687882" y="656155"/>
            <a:ext cx="297032" cy="353495"/>
            <a:chOff x="0" y="0"/>
            <a:chExt cx="512231" cy="609600"/>
          </a:xfrm>
        </p:grpSpPr>
        <p:sp>
          <p:nvSpPr>
            <p:cNvPr name="Freeform 7" id="7"/>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8" id="8"/>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TextBox 9" id="9"/>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08</a:t>
              </a:r>
            </a:p>
          </p:txBody>
        </p:sp>
      </p:grpSp>
      <p:sp>
        <p:nvSpPr>
          <p:cNvPr name="TextBox 11" id="11"/>
          <p:cNvSpPr txBox="true"/>
          <p:nvPr/>
        </p:nvSpPr>
        <p:spPr>
          <a:xfrm rot="0">
            <a:off x="7337014" y="4486883"/>
            <a:ext cx="9922286" cy="117232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Time Plan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3536"/>
          <a:ext cx="18288000" cy="10310536"/>
        </p:xfrm>
        <a:graphic>
          <a:graphicData uri="http://schemas.openxmlformats.org/drawingml/2006/table">
            <a:tbl>
              <a:tblPr/>
              <a:tblGrid>
                <a:gridCol w="3048000"/>
                <a:gridCol w="3048000"/>
                <a:gridCol w="3053299"/>
                <a:gridCol w="3042701"/>
                <a:gridCol w="3048000"/>
                <a:gridCol w="3048000"/>
              </a:tblGrid>
              <a:tr h="10310536">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sz="2399" b="true">
                          <a:solidFill>
                            <a:srgbClr val="191919"/>
                          </a:solidFill>
                          <a:latin typeface="Aileron Bold"/>
                          <a:ea typeface="Aileron Bold"/>
                          <a:cs typeface="Aileron Bold"/>
                          <a:sym typeface="Aileron Bold"/>
                        </a:rPr>
                        <a:t>Idea Selection</a:t>
                      </a:r>
                    </a:p>
                    <a:p>
                      <a:pPr algn="ctr">
                        <a:lnSpc>
                          <a:spcPts val="3449"/>
                        </a:lnSpc>
                      </a:pPr>
                    </a:p>
                    <a:p>
                      <a:pPr algn="ctr">
                        <a:lnSpc>
                          <a:spcPts val="3449"/>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p>
                    <a:p>
                      <a:pPr algn="ctr">
                        <a:lnSpc>
                          <a:spcPts val="3599"/>
                        </a:lnSpc>
                      </a:pPr>
                      <a:r>
                        <a:rPr lang="en-US" b="true" sz="2399" spc="35">
                          <a:solidFill>
                            <a:srgbClr val="191919"/>
                          </a:solidFill>
                          <a:latin typeface="Aileron Bold"/>
                          <a:ea typeface="Aileron Bold"/>
                          <a:cs typeface="Aileron Bold"/>
                          <a:sym typeface="Aileron Bold"/>
                        </a:rPr>
                        <a:t>Dataset Selection</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b="true" sz="2399" spc="35">
                          <a:solidFill>
                            <a:srgbClr val="191919"/>
                          </a:solidFill>
                          <a:latin typeface="Aileron Bold"/>
                          <a:ea typeface="Aileron Bold"/>
                          <a:cs typeface="Aileron Bold"/>
                          <a:sym typeface="Aileron Bold"/>
                        </a:rPr>
                        <a:t> Design Planning</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600"/>
                        </a:lnSpc>
                      </a:pPr>
                      <a:r>
                        <a:rPr lang="en-US" b="true" sz="2400" spc="36">
                          <a:solidFill>
                            <a:srgbClr val="191919"/>
                          </a:solidFill>
                          <a:latin typeface="Aileron Bold"/>
                          <a:ea typeface="Aileron Bold"/>
                          <a:cs typeface="Aileron Bold"/>
                          <a:sym typeface="Aileron Bold"/>
                        </a:rPr>
                        <a:t>Design Implementation</a:t>
                      </a:r>
                    </a:p>
                    <a:p>
                      <a:pPr algn="ctr">
                        <a:lnSpc>
                          <a:spcPts val="2700"/>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b="true" sz="2399" spc="35">
                          <a:solidFill>
                            <a:srgbClr val="191919"/>
                          </a:solidFill>
                          <a:latin typeface="Aileron Bold"/>
                          <a:ea typeface="Aileron Bold"/>
                          <a:cs typeface="Aileron Bold"/>
                          <a:sym typeface="Aileron Bold"/>
                        </a:rPr>
                        <a:t>Model Training</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b="true" sz="2399" spc="35">
                          <a:solidFill>
                            <a:srgbClr val="191919"/>
                          </a:solidFill>
                          <a:latin typeface="Aileron Bold"/>
                          <a:ea typeface="Aileron Bold"/>
                          <a:cs typeface="Aileron Bold"/>
                          <a:sym typeface="Aileron Bold"/>
                        </a:rPr>
                        <a:t>Presentation</a:t>
                      </a:r>
                    </a:p>
                    <a:p>
                      <a:pPr algn="ctr">
                        <a:lnSpc>
                          <a:spcPts val="2700"/>
                        </a:lnSpc>
                      </a:pPr>
                    </a:p>
                    <a:p>
                      <a:pPr algn="ctr">
                        <a:lnSpc>
                          <a:spcPts val="2700"/>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pSp>
        <p:nvGrpSpPr>
          <p:cNvPr name="Group 3" id="3"/>
          <p:cNvGrpSpPr/>
          <p:nvPr/>
        </p:nvGrpSpPr>
        <p:grpSpPr>
          <a:xfrm rot="-829633">
            <a:off x="101452" y="8486967"/>
            <a:ext cx="20724935" cy="5634207"/>
            <a:chOff x="0" y="0"/>
            <a:chExt cx="5458419" cy="1483906"/>
          </a:xfrm>
        </p:grpSpPr>
        <p:sp>
          <p:nvSpPr>
            <p:cNvPr name="Freeform 4" id="4"/>
            <p:cNvSpPr/>
            <p:nvPr/>
          </p:nvSpPr>
          <p:spPr>
            <a:xfrm flipH="false" flipV="false" rot="0">
              <a:off x="0" y="0"/>
              <a:ext cx="5458419" cy="1483907"/>
            </a:xfrm>
            <a:custGeom>
              <a:avLst/>
              <a:gdLst/>
              <a:ahLst/>
              <a:cxnLst/>
              <a:rect r="r" b="b" t="t" l="l"/>
              <a:pathLst>
                <a:path h="1483907" w="5458419">
                  <a:moveTo>
                    <a:pt x="0" y="0"/>
                  </a:moveTo>
                  <a:lnTo>
                    <a:pt x="5458419" y="0"/>
                  </a:lnTo>
                  <a:lnTo>
                    <a:pt x="5458419" y="1483907"/>
                  </a:lnTo>
                  <a:lnTo>
                    <a:pt x="0" y="1483907"/>
                  </a:lnTo>
                  <a:close/>
                </a:path>
              </a:pathLst>
            </a:custGeom>
            <a:solidFill>
              <a:srgbClr val="060709"/>
            </a:solidFill>
          </p:spPr>
        </p:sp>
        <p:sp>
          <p:nvSpPr>
            <p:cNvPr name="TextBox 5" id="5"/>
            <p:cNvSpPr txBox="true"/>
            <p:nvPr/>
          </p:nvSpPr>
          <p:spPr>
            <a:xfrm>
              <a:off x="0" y="-57150"/>
              <a:ext cx="5458419" cy="1541056"/>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829633">
            <a:off x="-2015856" y="-2222871"/>
            <a:ext cx="20724935" cy="5634207"/>
            <a:chOff x="0" y="0"/>
            <a:chExt cx="5458419" cy="1483906"/>
          </a:xfrm>
        </p:grpSpPr>
        <p:sp>
          <p:nvSpPr>
            <p:cNvPr name="Freeform 7" id="7"/>
            <p:cNvSpPr/>
            <p:nvPr/>
          </p:nvSpPr>
          <p:spPr>
            <a:xfrm flipH="false" flipV="false" rot="0">
              <a:off x="0" y="0"/>
              <a:ext cx="5458419" cy="1483907"/>
            </a:xfrm>
            <a:custGeom>
              <a:avLst/>
              <a:gdLst/>
              <a:ahLst/>
              <a:cxnLst/>
              <a:rect r="r" b="b" t="t" l="l"/>
              <a:pathLst>
                <a:path h="1483907" w="5458419">
                  <a:moveTo>
                    <a:pt x="0" y="0"/>
                  </a:moveTo>
                  <a:lnTo>
                    <a:pt x="5458419" y="0"/>
                  </a:lnTo>
                  <a:lnTo>
                    <a:pt x="5458419" y="1483907"/>
                  </a:lnTo>
                  <a:lnTo>
                    <a:pt x="0" y="1483907"/>
                  </a:lnTo>
                  <a:close/>
                </a:path>
              </a:pathLst>
            </a:custGeom>
            <a:solidFill>
              <a:srgbClr val="060709"/>
            </a:solidFill>
          </p:spPr>
        </p:sp>
        <p:sp>
          <p:nvSpPr>
            <p:cNvPr name="TextBox 8" id="8"/>
            <p:cNvSpPr txBox="true"/>
            <p:nvPr/>
          </p:nvSpPr>
          <p:spPr>
            <a:xfrm>
              <a:off x="0" y="-57150"/>
              <a:ext cx="5458419" cy="1541056"/>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1028700" y="4563791"/>
            <a:ext cx="946844" cy="946844"/>
            <a:chOff x="0" y="0"/>
            <a:chExt cx="556826" cy="556826"/>
          </a:xfrm>
        </p:grpSpPr>
        <p:sp>
          <p:nvSpPr>
            <p:cNvPr name="Freeform 10" id="1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1" id="11"/>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1</a:t>
              </a:r>
            </a:p>
          </p:txBody>
        </p:sp>
      </p:grpSp>
      <p:sp>
        <p:nvSpPr>
          <p:cNvPr name="AutoShape 12" id="12"/>
          <p:cNvSpPr/>
          <p:nvPr/>
        </p:nvSpPr>
        <p:spPr>
          <a:xfrm>
            <a:off x="1502122" y="5510635"/>
            <a:ext cx="0" cy="792119"/>
          </a:xfrm>
          <a:prstGeom prst="line">
            <a:avLst/>
          </a:prstGeom>
          <a:ln cap="flat" w="47625">
            <a:solidFill>
              <a:srgbClr val="B4001A"/>
            </a:solidFill>
            <a:prstDash val="solid"/>
            <a:headEnd type="none" len="sm" w="sm"/>
            <a:tailEnd type="oval" len="lg" w="lg"/>
          </a:ln>
        </p:spPr>
      </p:sp>
      <p:grpSp>
        <p:nvGrpSpPr>
          <p:cNvPr name="Group 13" id="13"/>
          <p:cNvGrpSpPr/>
          <p:nvPr/>
        </p:nvGrpSpPr>
        <p:grpSpPr>
          <a:xfrm rot="0">
            <a:off x="16293406" y="884521"/>
            <a:ext cx="946844" cy="946844"/>
            <a:chOff x="0" y="0"/>
            <a:chExt cx="556826" cy="556826"/>
          </a:xfrm>
        </p:grpSpPr>
        <p:sp>
          <p:nvSpPr>
            <p:cNvPr name="Freeform 14" id="1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5" id="15"/>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6</a:t>
              </a:r>
            </a:p>
          </p:txBody>
        </p:sp>
      </p:grpSp>
      <p:sp>
        <p:nvSpPr>
          <p:cNvPr name="AutoShape 16" id="16"/>
          <p:cNvSpPr/>
          <p:nvPr/>
        </p:nvSpPr>
        <p:spPr>
          <a:xfrm>
            <a:off x="16766828" y="1831365"/>
            <a:ext cx="0" cy="735854"/>
          </a:xfrm>
          <a:prstGeom prst="line">
            <a:avLst/>
          </a:prstGeom>
          <a:ln cap="flat" w="47625">
            <a:solidFill>
              <a:srgbClr val="B4001A"/>
            </a:solidFill>
            <a:prstDash val="solid"/>
            <a:headEnd type="none" len="sm" w="sm"/>
            <a:tailEnd type="oval" len="lg" w="lg"/>
          </a:ln>
        </p:spPr>
      </p:sp>
      <p:grpSp>
        <p:nvGrpSpPr>
          <p:cNvPr name="Group 17" id="17"/>
          <p:cNvGrpSpPr/>
          <p:nvPr/>
        </p:nvGrpSpPr>
        <p:grpSpPr>
          <a:xfrm rot="0">
            <a:off x="13240464" y="1620375"/>
            <a:ext cx="946844" cy="946844"/>
            <a:chOff x="0" y="0"/>
            <a:chExt cx="556826" cy="556826"/>
          </a:xfrm>
        </p:grpSpPr>
        <p:sp>
          <p:nvSpPr>
            <p:cNvPr name="Freeform 18" id="18"/>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9" id="19"/>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5</a:t>
              </a:r>
            </a:p>
          </p:txBody>
        </p:sp>
      </p:grpSp>
      <p:sp>
        <p:nvSpPr>
          <p:cNvPr name="AutoShape 20" id="20"/>
          <p:cNvSpPr/>
          <p:nvPr/>
        </p:nvSpPr>
        <p:spPr>
          <a:xfrm>
            <a:off x="13713887" y="2567219"/>
            <a:ext cx="0" cy="735854"/>
          </a:xfrm>
          <a:prstGeom prst="line">
            <a:avLst/>
          </a:prstGeom>
          <a:ln cap="flat" w="47625">
            <a:solidFill>
              <a:srgbClr val="B4001A"/>
            </a:solidFill>
            <a:prstDash val="solid"/>
            <a:headEnd type="none" len="sm" w="sm"/>
            <a:tailEnd type="oval" len="lg" w="lg"/>
          </a:ln>
        </p:spPr>
      </p:sp>
      <p:grpSp>
        <p:nvGrpSpPr>
          <p:cNvPr name="Group 21" id="21"/>
          <p:cNvGrpSpPr/>
          <p:nvPr/>
        </p:nvGrpSpPr>
        <p:grpSpPr>
          <a:xfrm rot="0">
            <a:off x="10187523" y="2356229"/>
            <a:ext cx="946844" cy="946844"/>
            <a:chOff x="0" y="0"/>
            <a:chExt cx="556826" cy="556826"/>
          </a:xfrm>
        </p:grpSpPr>
        <p:sp>
          <p:nvSpPr>
            <p:cNvPr name="Freeform 22" id="22"/>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23" id="23"/>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4</a:t>
              </a:r>
            </a:p>
          </p:txBody>
        </p:sp>
      </p:grpSp>
      <p:sp>
        <p:nvSpPr>
          <p:cNvPr name="AutoShape 24" id="24"/>
          <p:cNvSpPr/>
          <p:nvPr/>
        </p:nvSpPr>
        <p:spPr>
          <a:xfrm>
            <a:off x="10660946" y="3303073"/>
            <a:ext cx="0" cy="735854"/>
          </a:xfrm>
          <a:prstGeom prst="line">
            <a:avLst/>
          </a:prstGeom>
          <a:ln cap="flat" w="47625">
            <a:solidFill>
              <a:srgbClr val="B4001A"/>
            </a:solidFill>
            <a:prstDash val="solid"/>
            <a:headEnd type="none" len="sm" w="sm"/>
            <a:tailEnd type="oval" len="lg" w="lg"/>
          </a:ln>
        </p:spPr>
      </p:sp>
      <p:grpSp>
        <p:nvGrpSpPr>
          <p:cNvPr name="Group 25" id="25"/>
          <p:cNvGrpSpPr/>
          <p:nvPr/>
        </p:nvGrpSpPr>
        <p:grpSpPr>
          <a:xfrm rot="0">
            <a:off x="7134582" y="3092083"/>
            <a:ext cx="946844" cy="946844"/>
            <a:chOff x="0" y="0"/>
            <a:chExt cx="556826" cy="556826"/>
          </a:xfrm>
        </p:grpSpPr>
        <p:sp>
          <p:nvSpPr>
            <p:cNvPr name="Freeform 26" id="2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27" id="27"/>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3</a:t>
              </a:r>
            </a:p>
          </p:txBody>
        </p:sp>
      </p:grpSp>
      <p:sp>
        <p:nvSpPr>
          <p:cNvPr name="AutoShape 28" id="28"/>
          <p:cNvSpPr/>
          <p:nvPr/>
        </p:nvSpPr>
        <p:spPr>
          <a:xfrm flipH="true">
            <a:off x="7608004" y="4038927"/>
            <a:ext cx="0" cy="735854"/>
          </a:xfrm>
          <a:prstGeom prst="line">
            <a:avLst/>
          </a:prstGeom>
          <a:ln cap="flat" w="47625">
            <a:solidFill>
              <a:srgbClr val="B4001A"/>
            </a:solidFill>
            <a:prstDash val="solid"/>
            <a:headEnd type="none" len="sm" w="sm"/>
            <a:tailEnd type="oval" len="lg" w="lg"/>
          </a:ln>
        </p:spPr>
      </p:sp>
      <p:grpSp>
        <p:nvGrpSpPr>
          <p:cNvPr name="Group 29" id="29"/>
          <p:cNvGrpSpPr/>
          <p:nvPr/>
        </p:nvGrpSpPr>
        <p:grpSpPr>
          <a:xfrm rot="0">
            <a:off x="4081641" y="3827937"/>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31" id="31"/>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2</a:t>
              </a:r>
            </a:p>
          </p:txBody>
        </p:sp>
      </p:grpSp>
      <p:sp>
        <p:nvSpPr>
          <p:cNvPr name="AutoShape 32" id="32"/>
          <p:cNvSpPr/>
          <p:nvPr/>
        </p:nvSpPr>
        <p:spPr>
          <a:xfrm flipH="true">
            <a:off x="4555063" y="4774781"/>
            <a:ext cx="0" cy="735854"/>
          </a:xfrm>
          <a:prstGeom prst="line">
            <a:avLst/>
          </a:prstGeom>
          <a:ln cap="flat" w="47625">
            <a:solidFill>
              <a:srgbClr val="B4001A"/>
            </a:solidFill>
            <a:prstDash val="solid"/>
            <a:headEnd type="none" len="sm" w="sm"/>
            <a:tailEnd type="oval" len="lg" w="lg"/>
          </a:ln>
        </p:spPr>
      </p:sp>
      <p:sp>
        <p:nvSpPr>
          <p:cNvPr name="AutoShape 33" id="33"/>
          <p:cNvSpPr/>
          <p:nvPr/>
        </p:nvSpPr>
        <p:spPr>
          <a:xfrm>
            <a:off x="761846" y="2318129"/>
            <a:ext cx="5762497" cy="19050"/>
          </a:xfrm>
          <a:prstGeom prst="line">
            <a:avLst/>
          </a:prstGeom>
          <a:ln cap="flat" w="38100">
            <a:solidFill>
              <a:srgbClr val="B4001A"/>
            </a:solidFill>
            <a:prstDash val="solid"/>
            <a:headEnd type="none" len="sm" w="sm"/>
            <a:tailEnd type="none" len="sm" w="sm"/>
          </a:ln>
        </p:spPr>
      </p:sp>
      <p:sp>
        <p:nvSpPr>
          <p:cNvPr name="TextBox 34" id="34"/>
          <p:cNvSpPr txBox="true"/>
          <p:nvPr/>
        </p:nvSpPr>
        <p:spPr>
          <a:xfrm rot="0">
            <a:off x="752258" y="1503247"/>
            <a:ext cx="7232747" cy="590550"/>
          </a:xfrm>
          <a:prstGeom prst="rect">
            <a:avLst/>
          </a:prstGeom>
        </p:spPr>
        <p:txBody>
          <a:bodyPr anchor="t" rtlCol="false" tIns="0" lIns="0" bIns="0" rIns="0">
            <a:spAutoFit/>
          </a:bodyPr>
          <a:lstStyle/>
          <a:p>
            <a:pPr algn="l">
              <a:lnSpc>
                <a:spcPts val="4320"/>
              </a:lnSpc>
            </a:pPr>
            <a:r>
              <a:rPr lang="en-US" b="true" sz="3600" spc="107">
                <a:solidFill>
                  <a:srgbClr val="FFFFFF"/>
                </a:solidFill>
                <a:latin typeface="Lastica Bold"/>
                <a:ea typeface="Lastica Bold"/>
                <a:cs typeface="Lastica Bold"/>
                <a:sym typeface="Lastica Bold"/>
              </a:rPr>
              <a:t>PHASE 1 TIMELINE</a:t>
            </a:r>
          </a:p>
        </p:txBody>
      </p:sp>
      <p:grpSp>
        <p:nvGrpSpPr>
          <p:cNvPr name="Group 35" id="35"/>
          <p:cNvGrpSpPr/>
          <p:nvPr/>
        </p:nvGrpSpPr>
        <p:grpSpPr>
          <a:xfrm rot="0">
            <a:off x="752258" y="492926"/>
            <a:ext cx="297032" cy="353495"/>
            <a:chOff x="0" y="0"/>
            <a:chExt cx="512231" cy="609600"/>
          </a:xfrm>
        </p:grpSpPr>
        <p:sp>
          <p:nvSpPr>
            <p:cNvPr name="Freeform 36" id="36"/>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37" id="37"/>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TextBox 38" id="38"/>
          <p:cNvSpPr txBox="true"/>
          <p:nvPr/>
        </p:nvSpPr>
        <p:spPr>
          <a:xfrm rot="0">
            <a:off x="1101067" y="591595"/>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39" id="39"/>
          <p:cNvSpPr txBox="true"/>
          <p:nvPr/>
        </p:nvSpPr>
        <p:spPr>
          <a:xfrm rot="0">
            <a:off x="166511" y="7114058"/>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Identify the project concept and objectives</a:t>
            </a:r>
          </a:p>
          <a:p>
            <a:pPr algn="ctr">
              <a:lnSpc>
                <a:spcPts val="2520"/>
              </a:lnSpc>
            </a:pPr>
          </a:p>
        </p:txBody>
      </p:sp>
      <p:sp>
        <p:nvSpPr>
          <p:cNvPr name="TextBox 40" id="40"/>
          <p:cNvSpPr txBox="true"/>
          <p:nvPr/>
        </p:nvSpPr>
        <p:spPr>
          <a:xfrm rot="0">
            <a:off x="3219452" y="6570181"/>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Identify the project concept and objectives</a:t>
            </a:r>
          </a:p>
          <a:p>
            <a:pPr algn="ctr">
              <a:lnSpc>
                <a:spcPts val="2520"/>
              </a:lnSpc>
            </a:pPr>
          </a:p>
        </p:txBody>
      </p:sp>
      <p:sp>
        <p:nvSpPr>
          <p:cNvPr name="TextBox 41" id="41"/>
          <p:cNvSpPr txBox="true"/>
          <p:nvPr/>
        </p:nvSpPr>
        <p:spPr>
          <a:xfrm rot="0">
            <a:off x="6272393" y="5777702"/>
            <a:ext cx="2671223"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Define UI/UX design, features, and user flow</a:t>
            </a:r>
          </a:p>
        </p:txBody>
      </p:sp>
      <p:sp>
        <p:nvSpPr>
          <p:cNvPr name="TextBox 42" id="42"/>
          <p:cNvSpPr txBox="true"/>
          <p:nvPr/>
        </p:nvSpPr>
        <p:spPr>
          <a:xfrm rot="0">
            <a:off x="9325334" y="5634100"/>
            <a:ext cx="2671223"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Develop front-end and back-end components</a:t>
            </a:r>
          </a:p>
        </p:txBody>
      </p:sp>
      <p:sp>
        <p:nvSpPr>
          <p:cNvPr name="TextBox 43" id="43"/>
          <p:cNvSpPr txBox="true"/>
          <p:nvPr/>
        </p:nvSpPr>
        <p:spPr>
          <a:xfrm rot="0">
            <a:off x="12378275" y="4535216"/>
            <a:ext cx="2671223"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Train and fine-tune the AI model for predictions</a:t>
            </a:r>
          </a:p>
        </p:txBody>
      </p:sp>
      <p:sp>
        <p:nvSpPr>
          <p:cNvPr name="TextBox 44" id="44"/>
          <p:cNvSpPr txBox="true"/>
          <p:nvPr/>
        </p:nvSpPr>
        <p:spPr>
          <a:xfrm rot="0">
            <a:off x="15431216" y="3799362"/>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Prepare slides, write reports, and present the project</a:t>
            </a:r>
          </a:p>
        </p:txBody>
      </p:sp>
      <p:sp>
        <p:nvSpPr>
          <p:cNvPr name="Freeform 45" id="4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0" y="4508379"/>
            <a:ext cx="18701198" cy="788049"/>
            <a:chOff x="0" y="0"/>
            <a:chExt cx="3733739" cy="157336"/>
          </a:xfrm>
        </p:grpSpPr>
        <p:sp>
          <p:nvSpPr>
            <p:cNvPr name="Freeform 3" id="3"/>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4" id="4"/>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grpSp>
        <p:nvGrpSpPr>
          <p:cNvPr name="Group 5" id="5"/>
          <p:cNvGrpSpPr/>
          <p:nvPr/>
        </p:nvGrpSpPr>
        <p:grpSpPr>
          <a:xfrm rot="0">
            <a:off x="0" y="6091559"/>
            <a:ext cx="18701198" cy="788049"/>
            <a:chOff x="0" y="0"/>
            <a:chExt cx="3733739" cy="157336"/>
          </a:xfrm>
        </p:grpSpPr>
        <p:sp>
          <p:nvSpPr>
            <p:cNvPr name="Freeform 6" id="6"/>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7" id="7"/>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grpSp>
        <p:nvGrpSpPr>
          <p:cNvPr name="Group 8" id="8"/>
          <p:cNvGrpSpPr/>
          <p:nvPr/>
        </p:nvGrpSpPr>
        <p:grpSpPr>
          <a:xfrm rot="0">
            <a:off x="0" y="7672883"/>
            <a:ext cx="18701198" cy="788049"/>
            <a:chOff x="0" y="0"/>
            <a:chExt cx="3733739" cy="157336"/>
          </a:xfrm>
        </p:grpSpPr>
        <p:sp>
          <p:nvSpPr>
            <p:cNvPr name="Freeform 9" id="9"/>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10" id="10"/>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sp>
        <p:nvSpPr>
          <p:cNvPr name="AutoShape 11" id="11"/>
          <p:cNvSpPr/>
          <p:nvPr/>
        </p:nvSpPr>
        <p:spPr>
          <a:xfrm flipH="true">
            <a:off x="4758526" y="3742114"/>
            <a:ext cx="8835" cy="4718800"/>
          </a:xfrm>
          <a:prstGeom prst="line">
            <a:avLst/>
          </a:prstGeom>
          <a:ln cap="flat" w="19050">
            <a:solidFill>
              <a:srgbClr val="404040"/>
            </a:solidFill>
            <a:prstDash val="solid"/>
            <a:headEnd type="none" len="sm" w="sm"/>
            <a:tailEnd type="none" len="sm" w="sm"/>
          </a:ln>
        </p:spPr>
      </p:sp>
      <p:sp>
        <p:nvSpPr>
          <p:cNvPr name="AutoShape 12" id="12"/>
          <p:cNvSpPr/>
          <p:nvPr/>
        </p:nvSpPr>
        <p:spPr>
          <a:xfrm flipH="true">
            <a:off x="6983942" y="3653321"/>
            <a:ext cx="18360" cy="4788094"/>
          </a:xfrm>
          <a:prstGeom prst="line">
            <a:avLst/>
          </a:prstGeom>
          <a:ln cap="flat" w="19050">
            <a:solidFill>
              <a:srgbClr val="404040"/>
            </a:solidFill>
            <a:prstDash val="solid"/>
            <a:headEnd type="none" len="sm" w="sm"/>
            <a:tailEnd type="none" len="sm" w="sm"/>
          </a:ln>
        </p:spPr>
      </p:sp>
      <p:sp>
        <p:nvSpPr>
          <p:cNvPr name="AutoShape 13" id="13"/>
          <p:cNvSpPr/>
          <p:nvPr/>
        </p:nvSpPr>
        <p:spPr>
          <a:xfrm flipH="true">
            <a:off x="9257359" y="3632730"/>
            <a:ext cx="6448" cy="4843347"/>
          </a:xfrm>
          <a:prstGeom prst="line">
            <a:avLst/>
          </a:prstGeom>
          <a:ln cap="flat" w="19050">
            <a:solidFill>
              <a:srgbClr val="404040"/>
            </a:solidFill>
            <a:prstDash val="solid"/>
            <a:headEnd type="none" len="sm" w="sm"/>
            <a:tailEnd type="none" len="sm" w="sm"/>
          </a:ln>
        </p:spPr>
      </p:sp>
      <p:grpSp>
        <p:nvGrpSpPr>
          <p:cNvPr name="Group 14" id="14"/>
          <p:cNvGrpSpPr/>
          <p:nvPr/>
        </p:nvGrpSpPr>
        <p:grpSpPr>
          <a:xfrm rot="0">
            <a:off x="16066867" y="7852440"/>
            <a:ext cx="2099574" cy="413903"/>
            <a:chOff x="0" y="0"/>
            <a:chExt cx="552974" cy="109012"/>
          </a:xfrm>
        </p:grpSpPr>
        <p:sp>
          <p:nvSpPr>
            <p:cNvPr name="Freeform 15" id="15"/>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16" id="16"/>
            <p:cNvSpPr txBox="true"/>
            <p:nvPr/>
          </p:nvSpPr>
          <p:spPr>
            <a:xfrm>
              <a:off x="0" y="-57150"/>
              <a:ext cx="552974" cy="166162"/>
            </a:xfrm>
            <a:prstGeom prst="rect">
              <a:avLst/>
            </a:prstGeom>
          </p:spPr>
          <p:txBody>
            <a:bodyPr anchor="ctr" rtlCol="false" tIns="50800" lIns="50800" bIns="50800" rIns="50800"/>
            <a:lstStyle/>
            <a:p>
              <a:pPr algn="l">
                <a:lnSpc>
                  <a:spcPts val="2229"/>
                </a:lnSpc>
              </a:pPr>
            </a:p>
          </p:txBody>
        </p:sp>
      </p:grpSp>
      <p:sp>
        <p:nvSpPr>
          <p:cNvPr name="AutoShape 17" id="17"/>
          <p:cNvSpPr/>
          <p:nvPr/>
        </p:nvSpPr>
        <p:spPr>
          <a:xfrm>
            <a:off x="11503529" y="3687978"/>
            <a:ext cx="9525" cy="4788112"/>
          </a:xfrm>
          <a:prstGeom prst="line">
            <a:avLst/>
          </a:prstGeom>
          <a:ln cap="flat" w="19050">
            <a:solidFill>
              <a:srgbClr val="404040"/>
            </a:solidFill>
            <a:prstDash val="solid"/>
            <a:headEnd type="none" len="sm" w="sm"/>
            <a:tailEnd type="none" len="sm" w="sm"/>
          </a:ln>
        </p:spPr>
      </p:sp>
      <p:sp>
        <p:nvSpPr>
          <p:cNvPr name="AutoShape 18" id="18"/>
          <p:cNvSpPr/>
          <p:nvPr/>
        </p:nvSpPr>
        <p:spPr>
          <a:xfrm flipH="true">
            <a:off x="13743252" y="3722652"/>
            <a:ext cx="8835" cy="4718800"/>
          </a:xfrm>
          <a:prstGeom prst="line">
            <a:avLst/>
          </a:prstGeom>
          <a:ln cap="flat" w="19050">
            <a:solidFill>
              <a:srgbClr val="404040"/>
            </a:solidFill>
            <a:prstDash val="solid"/>
            <a:headEnd type="none" len="sm" w="sm"/>
            <a:tailEnd type="none" len="sm" w="sm"/>
          </a:ln>
        </p:spPr>
      </p:sp>
      <p:grpSp>
        <p:nvGrpSpPr>
          <p:cNvPr name="Group 19" id="19"/>
          <p:cNvGrpSpPr/>
          <p:nvPr/>
        </p:nvGrpSpPr>
        <p:grpSpPr>
          <a:xfrm rot="0">
            <a:off x="752258" y="492926"/>
            <a:ext cx="297032" cy="353495"/>
            <a:chOff x="0" y="0"/>
            <a:chExt cx="512231" cy="609600"/>
          </a:xfrm>
        </p:grpSpPr>
        <p:sp>
          <p:nvSpPr>
            <p:cNvPr name="Freeform 20" id="20"/>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21" id="21"/>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AutoShape 22" id="22"/>
          <p:cNvSpPr/>
          <p:nvPr/>
        </p:nvSpPr>
        <p:spPr>
          <a:xfrm>
            <a:off x="-1733714" y="3732159"/>
            <a:ext cx="6492240" cy="0"/>
          </a:xfrm>
          <a:prstGeom prst="line">
            <a:avLst/>
          </a:prstGeom>
          <a:ln cap="flat" w="38100">
            <a:solidFill>
              <a:srgbClr val="404040"/>
            </a:solidFill>
            <a:prstDash val="solid"/>
            <a:headEnd type="none" len="sm" w="sm"/>
            <a:tailEnd type="none" len="sm" w="sm"/>
          </a:ln>
        </p:spPr>
      </p:sp>
      <p:sp>
        <p:nvSpPr>
          <p:cNvPr name="TextBox 23" id="23"/>
          <p:cNvSpPr txBox="true"/>
          <p:nvPr/>
        </p:nvSpPr>
        <p:spPr>
          <a:xfrm rot="0">
            <a:off x="194501" y="3927908"/>
            <a:ext cx="3124874"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IDEA SELECTION</a:t>
            </a:r>
          </a:p>
        </p:txBody>
      </p:sp>
      <p:sp>
        <p:nvSpPr>
          <p:cNvPr name="TextBox 24" id="24"/>
          <p:cNvSpPr txBox="true"/>
          <p:nvPr/>
        </p:nvSpPr>
        <p:spPr>
          <a:xfrm rot="0">
            <a:off x="194501" y="4753957"/>
            <a:ext cx="3769701"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DATASET SELECTION</a:t>
            </a:r>
          </a:p>
        </p:txBody>
      </p:sp>
      <p:sp>
        <p:nvSpPr>
          <p:cNvPr name="TextBox 25" id="25"/>
          <p:cNvSpPr txBox="true"/>
          <p:nvPr/>
        </p:nvSpPr>
        <p:spPr>
          <a:xfrm rot="0">
            <a:off x="223028" y="5533586"/>
            <a:ext cx="3683719"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DESIGN  PLANNING</a:t>
            </a:r>
          </a:p>
        </p:txBody>
      </p:sp>
      <p:sp>
        <p:nvSpPr>
          <p:cNvPr name="TextBox 26" id="26"/>
          <p:cNvSpPr txBox="true"/>
          <p:nvPr/>
        </p:nvSpPr>
        <p:spPr>
          <a:xfrm rot="0">
            <a:off x="194501" y="6378795"/>
            <a:ext cx="4524098"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DESIGN IMPLEMENTATION</a:t>
            </a:r>
          </a:p>
        </p:txBody>
      </p:sp>
      <p:sp>
        <p:nvSpPr>
          <p:cNvPr name="TextBox 27" id="27"/>
          <p:cNvSpPr txBox="true"/>
          <p:nvPr/>
        </p:nvSpPr>
        <p:spPr>
          <a:xfrm rot="0">
            <a:off x="250772" y="7109900"/>
            <a:ext cx="3124874"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MODEL TRAINING</a:t>
            </a:r>
          </a:p>
        </p:txBody>
      </p:sp>
      <p:sp>
        <p:nvSpPr>
          <p:cNvPr name="TextBox 28" id="28"/>
          <p:cNvSpPr txBox="true"/>
          <p:nvPr/>
        </p:nvSpPr>
        <p:spPr>
          <a:xfrm rot="0">
            <a:off x="250772" y="7889530"/>
            <a:ext cx="3124874" cy="323296"/>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PRESENTAION</a:t>
            </a:r>
          </a:p>
        </p:txBody>
      </p:sp>
      <p:sp>
        <p:nvSpPr>
          <p:cNvPr name="TextBox 29" id="29"/>
          <p:cNvSpPr txBox="true"/>
          <p:nvPr/>
        </p:nvSpPr>
        <p:spPr>
          <a:xfrm rot="0">
            <a:off x="1101067" y="591595"/>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30" id="30"/>
          <p:cNvGrpSpPr/>
          <p:nvPr/>
        </p:nvGrpSpPr>
        <p:grpSpPr>
          <a:xfrm rot="0">
            <a:off x="4850698" y="3901060"/>
            <a:ext cx="2099574" cy="413903"/>
            <a:chOff x="0" y="0"/>
            <a:chExt cx="552974" cy="109012"/>
          </a:xfrm>
        </p:grpSpPr>
        <p:sp>
          <p:nvSpPr>
            <p:cNvPr name="Freeform 31" id="31"/>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32" id="32"/>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33" id="33"/>
          <p:cNvSpPr txBox="true"/>
          <p:nvPr/>
        </p:nvSpPr>
        <p:spPr>
          <a:xfrm rot="0">
            <a:off x="5050677" y="3909574"/>
            <a:ext cx="1699617"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 Sep - 14 Sep</a:t>
            </a:r>
          </a:p>
        </p:txBody>
      </p:sp>
      <p:grpSp>
        <p:nvGrpSpPr>
          <p:cNvPr name="Group 34" id="34"/>
          <p:cNvGrpSpPr/>
          <p:nvPr/>
        </p:nvGrpSpPr>
        <p:grpSpPr>
          <a:xfrm rot="0">
            <a:off x="4860223" y="4695451"/>
            <a:ext cx="2099574" cy="413903"/>
            <a:chOff x="0" y="0"/>
            <a:chExt cx="552974" cy="109012"/>
          </a:xfrm>
        </p:grpSpPr>
        <p:sp>
          <p:nvSpPr>
            <p:cNvPr name="Freeform 35" id="35"/>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36" id="36"/>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grpSp>
        <p:nvGrpSpPr>
          <p:cNvPr name="Group 37" id="37"/>
          <p:cNvGrpSpPr/>
          <p:nvPr/>
        </p:nvGrpSpPr>
        <p:grpSpPr>
          <a:xfrm rot="0">
            <a:off x="7115912" y="6276634"/>
            <a:ext cx="2099574" cy="413903"/>
            <a:chOff x="0" y="0"/>
            <a:chExt cx="552974" cy="109012"/>
          </a:xfrm>
        </p:grpSpPr>
        <p:sp>
          <p:nvSpPr>
            <p:cNvPr name="Freeform 38" id="38"/>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39" id="39"/>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40" id="40"/>
          <p:cNvSpPr txBox="true"/>
          <p:nvPr/>
        </p:nvSpPr>
        <p:spPr>
          <a:xfrm rot="0">
            <a:off x="5006717" y="4697947"/>
            <a:ext cx="1854875"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15 Sep - 25 Sep</a:t>
            </a:r>
          </a:p>
        </p:txBody>
      </p:sp>
      <p:grpSp>
        <p:nvGrpSpPr>
          <p:cNvPr name="Group 41" id="41"/>
          <p:cNvGrpSpPr/>
          <p:nvPr/>
        </p:nvGrpSpPr>
        <p:grpSpPr>
          <a:xfrm rot="0">
            <a:off x="5862557" y="5477805"/>
            <a:ext cx="2099574" cy="413903"/>
            <a:chOff x="0" y="0"/>
            <a:chExt cx="552974" cy="109012"/>
          </a:xfrm>
        </p:grpSpPr>
        <p:sp>
          <p:nvSpPr>
            <p:cNvPr name="Freeform 42" id="42"/>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43" id="43"/>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44" id="44"/>
          <p:cNvSpPr txBox="true"/>
          <p:nvPr/>
        </p:nvSpPr>
        <p:spPr>
          <a:xfrm rot="0">
            <a:off x="5587684" y="5486320"/>
            <a:ext cx="2649320"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26 Sep - 20 Oct</a:t>
            </a:r>
          </a:p>
        </p:txBody>
      </p:sp>
      <p:sp>
        <p:nvSpPr>
          <p:cNvPr name="TextBox 45" id="45"/>
          <p:cNvSpPr txBox="true"/>
          <p:nvPr/>
        </p:nvSpPr>
        <p:spPr>
          <a:xfrm rot="0">
            <a:off x="6966653" y="6285149"/>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10 Oct - 30 Oct</a:t>
            </a:r>
          </a:p>
        </p:txBody>
      </p:sp>
      <p:grpSp>
        <p:nvGrpSpPr>
          <p:cNvPr name="Group 46" id="46"/>
          <p:cNvGrpSpPr/>
          <p:nvPr/>
        </p:nvGrpSpPr>
        <p:grpSpPr>
          <a:xfrm rot="0">
            <a:off x="7115912" y="7074121"/>
            <a:ext cx="2099574" cy="413903"/>
            <a:chOff x="0" y="0"/>
            <a:chExt cx="552974" cy="109012"/>
          </a:xfrm>
        </p:grpSpPr>
        <p:sp>
          <p:nvSpPr>
            <p:cNvPr name="Freeform 47" id="47"/>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48" id="48"/>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grpSp>
        <p:nvGrpSpPr>
          <p:cNvPr name="Group 49" id="49"/>
          <p:cNvGrpSpPr/>
          <p:nvPr/>
        </p:nvGrpSpPr>
        <p:grpSpPr>
          <a:xfrm rot="0">
            <a:off x="10453743" y="6276634"/>
            <a:ext cx="2099574" cy="413903"/>
            <a:chOff x="0" y="0"/>
            <a:chExt cx="552974" cy="109012"/>
          </a:xfrm>
        </p:grpSpPr>
        <p:sp>
          <p:nvSpPr>
            <p:cNvPr name="Freeform 50" id="50"/>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51" id="51"/>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52" id="52"/>
          <p:cNvSpPr txBox="true"/>
          <p:nvPr/>
        </p:nvSpPr>
        <p:spPr>
          <a:xfrm rot="0">
            <a:off x="7263920" y="7070108"/>
            <a:ext cx="1860709"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10 Oct - 31 Dec</a:t>
            </a:r>
          </a:p>
        </p:txBody>
      </p:sp>
      <p:sp>
        <p:nvSpPr>
          <p:cNvPr name="TextBox 53" id="53"/>
          <p:cNvSpPr txBox="true"/>
          <p:nvPr/>
        </p:nvSpPr>
        <p:spPr>
          <a:xfrm rot="0">
            <a:off x="16228329" y="7860955"/>
            <a:ext cx="1651992" cy="349249"/>
          </a:xfrm>
          <a:prstGeom prst="rect">
            <a:avLst/>
          </a:prstGeom>
        </p:spPr>
        <p:txBody>
          <a:bodyPr anchor="t" rtlCol="false" tIns="0" lIns="0" bIns="0" rIns="0">
            <a:spAutoFit/>
          </a:bodyPr>
          <a:lstStyle/>
          <a:p>
            <a:pPr algn="l">
              <a:lnSpc>
                <a:spcPts val="2800"/>
              </a:lnSpc>
            </a:pPr>
            <a:r>
              <a:rPr lang="en-US" sz="2000" b="true">
                <a:solidFill>
                  <a:srgbClr val="FFFFFF"/>
                </a:solidFill>
                <a:latin typeface="Canva Sans Bold"/>
                <a:ea typeface="Canva Sans Bold"/>
                <a:cs typeface="Canva Sans Bold"/>
                <a:sym typeface="Canva Sans Bold"/>
              </a:rPr>
              <a:t>1 Jun - 10Jun</a:t>
            </a:r>
          </a:p>
        </p:txBody>
      </p:sp>
      <p:sp>
        <p:nvSpPr>
          <p:cNvPr name="AutoShape 54" id="54"/>
          <p:cNvSpPr/>
          <p:nvPr/>
        </p:nvSpPr>
        <p:spPr>
          <a:xfrm>
            <a:off x="-1733714" y="4527429"/>
            <a:ext cx="6492240" cy="0"/>
          </a:xfrm>
          <a:prstGeom prst="line">
            <a:avLst/>
          </a:prstGeom>
          <a:ln cap="flat" w="38100">
            <a:solidFill>
              <a:srgbClr val="404040"/>
            </a:solidFill>
            <a:prstDash val="solid"/>
            <a:headEnd type="none" len="sm" w="sm"/>
            <a:tailEnd type="none" len="sm" w="sm"/>
          </a:ln>
        </p:spPr>
      </p:sp>
      <p:sp>
        <p:nvSpPr>
          <p:cNvPr name="AutoShape 55" id="55"/>
          <p:cNvSpPr/>
          <p:nvPr/>
        </p:nvSpPr>
        <p:spPr>
          <a:xfrm>
            <a:off x="-1724879" y="5296427"/>
            <a:ext cx="6492240" cy="0"/>
          </a:xfrm>
          <a:prstGeom prst="line">
            <a:avLst/>
          </a:prstGeom>
          <a:ln cap="flat" w="38100">
            <a:solidFill>
              <a:srgbClr val="404040"/>
            </a:solidFill>
            <a:prstDash val="solid"/>
            <a:headEnd type="none" len="sm" w="sm"/>
            <a:tailEnd type="none" len="sm" w="sm"/>
          </a:ln>
        </p:spPr>
      </p:sp>
      <p:sp>
        <p:nvSpPr>
          <p:cNvPr name="AutoShape 56" id="56"/>
          <p:cNvSpPr/>
          <p:nvPr/>
        </p:nvSpPr>
        <p:spPr>
          <a:xfrm>
            <a:off x="-1724879" y="6114057"/>
            <a:ext cx="6492240" cy="0"/>
          </a:xfrm>
          <a:prstGeom prst="line">
            <a:avLst/>
          </a:prstGeom>
          <a:ln cap="flat" w="38100">
            <a:solidFill>
              <a:srgbClr val="404040"/>
            </a:solidFill>
            <a:prstDash val="solid"/>
            <a:headEnd type="none" len="sm" w="sm"/>
            <a:tailEnd type="none" len="sm" w="sm"/>
          </a:ln>
        </p:spPr>
      </p:sp>
      <p:sp>
        <p:nvSpPr>
          <p:cNvPr name="AutoShape 57" id="57"/>
          <p:cNvSpPr/>
          <p:nvPr/>
        </p:nvSpPr>
        <p:spPr>
          <a:xfrm>
            <a:off x="-1724879" y="6871775"/>
            <a:ext cx="6492240" cy="0"/>
          </a:xfrm>
          <a:prstGeom prst="line">
            <a:avLst/>
          </a:prstGeom>
          <a:ln cap="flat" w="38100">
            <a:solidFill>
              <a:srgbClr val="404040"/>
            </a:solidFill>
            <a:prstDash val="solid"/>
            <a:headEnd type="none" len="sm" w="sm"/>
            <a:tailEnd type="none" len="sm" w="sm"/>
          </a:ln>
        </p:spPr>
      </p:sp>
      <p:sp>
        <p:nvSpPr>
          <p:cNvPr name="AutoShape 58" id="58"/>
          <p:cNvSpPr/>
          <p:nvPr/>
        </p:nvSpPr>
        <p:spPr>
          <a:xfrm>
            <a:off x="-1724879" y="7699895"/>
            <a:ext cx="6492240" cy="0"/>
          </a:xfrm>
          <a:prstGeom prst="line">
            <a:avLst/>
          </a:prstGeom>
          <a:ln cap="flat" w="38100">
            <a:solidFill>
              <a:srgbClr val="404040"/>
            </a:solidFill>
            <a:prstDash val="solid"/>
            <a:headEnd type="none" len="sm" w="sm"/>
            <a:tailEnd type="none" len="sm" w="sm"/>
          </a:ln>
        </p:spPr>
      </p:sp>
      <p:sp>
        <p:nvSpPr>
          <p:cNvPr name="AutoShape 59" id="59"/>
          <p:cNvSpPr/>
          <p:nvPr/>
        </p:nvSpPr>
        <p:spPr>
          <a:xfrm>
            <a:off x="-1724879" y="8431900"/>
            <a:ext cx="6492240" cy="0"/>
          </a:xfrm>
          <a:prstGeom prst="line">
            <a:avLst/>
          </a:prstGeom>
          <a:ln cap="flat" w="38100">
            <a:solidFill>
              <a:srgbClr val="404040"/>
            </a:solidFill>
            <a:prstDash val="solid"/>
            <a:headEnd type="none" len="sm" w="sm"/>
            <a:tailEnd type="none" len="sm" w="sm"/>
          </a:ln>
        </p:spPr>
      </p:sp>
      <p:grpSp>
        <p:nvGrpSpPr>
          <p:cNvPr name="Group 60" id="60"/>
          <p:cNvGrpSpPr/>
          <p:nvPr/>
        </p:nvGrpSpPr>
        <p:grpSpPr>
          <a:xfrm rot="0">
            <a:off x="4752735" y="3059258"/>
            <a:ext cx="13520639" cy="682856"/>
            <a:chOff x="0" y="0"/>
            <a:chExt cx="18027519" cy="910475"/>
          </a:xfrm>
        </p:grpSpPr>
        <p:grpSp>
          <p:nvGrpSpPr>
            <p:cNvPr name="Group 61" id="61"/>
            <p:cNvGrpSpPr/>
            <p:nvPr/>
          </p:nvGrpSpPr>
          <p:grpSpPr>
            <a:xfrm rot="0">
              <a:off x="11990575" y="0"/>
              <a:ext cx="3021665" cy="909933"/>
              <a:chOff x="0" y="0"/>
              <a:chExt cx="452462" cy="136253"/>
            </a:xfrm>
          </p:grpSpPr>
          <p:sp>
            <p:nvSpPr>
              <p:cNvPr name="Freeform 62" id="62"/>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3" id="63"/>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64" id="64"/>
            <p:cNvGrpSpPr/>
            <p:nvPr/>
          </p:nvGrpSpPr>
          <p:grpSpPr>
            <a:xfrm rot="0">
              <a:off x="8987908" y="0"/>
              <a:ext cx="3021665" cy="909933"/>
              <a:chOff x="0" y="0"/>
              <a:chExt cx="452462" cy="136253"/>
            </a:xfrm>
          </p:grpSpPr>
          <p:sp>
            <p:nvSpPr>
              <p:cNvPr name="Freeform 65" id="65"/>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6" id="66"/>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67" id="67"/>
            <p:cNvGrpSpPr/>
            <p:nvPr/>
          </p:nvGrpSpPr>
          <p:grpSpPr>
            <a:xfrm rot="0">
              <a:off x="5995287" y="0"/>
              <a:ext cx="3021665" cy="897256"/>
              <a:chOff x="0" y="0"/>
              <a:chExt cx="452462" cy="134355"/>
            </a:xfrm>
          </p:grpSpPr>
          <p:sp>
            <p:nvSpPr>
              <p:cNvPr name="Freeform 68" id="68"/>
              <p:cNvSpPr/>
              <p:nvPr/>
            </p:nvSpPr>
            <p:spPr>
              <a:xfrm flipH="false" flipV="false" rot="0">
                <a:off x="0" y="0"/>
                <a:ext cx="452462" cy="134355"/>
              </a:xfrm>
              <a:custGeom>
                <a:avLst/>
                <a:gdLst/>
                <a:ahLst/>
                <a:cxnLst/>
                <a:rect r="r" b="b" t="t" l="l"/>
                <a:pathLst>
                  <a:path h="134355" w="452462">
                    <a:moveTo>
                      <a:pt x="34162" y="0"/>
                    </a:moveTo>
                    <a:lnTo>
                      <a:pt x="418300" y="0"/>
                    </a:lnTo>
                    <a:cubicBezTo>
                      <a:pt x="427360" y="0"/>
                      <a:pt x="436050" y="3599"/>
                      <a:pt x="442456" y="10006"/>
                    </a:cubicBezTo>
                    <a:cubicBezTo>
                      <a:pt x="448863" y="16412"/>
                      <a:pt x="452462" y="25102"/>
                      <a:pt x="452462" y="34162"/>
                    </a:cubicBezTo>
                    <a:lnTo>
                      <a:pt x="452462" y="100193"/>
                    </a:lnTo>
                    <a:cubicBezTo>
                      <a:pt x="452462" y="109253"/>
                      <a:pt x="448863" y="117942"/>
                      <a:pt x="442456" y="124349"/>
                    </a:cubicBezTo>
                    <a:cubicBezTo>
                      <a:pt x="436050" y="130755"/>
                      <a:pt x="427360" y="134355"/>
                      <a:pt x="418300" y="134355"/>
                    </a:cubicBezTo>
                    <a:lnTo>
                      <a:pt x="34162" y="134355"/>
                    </a:lnTo>
                    <a:cubicBezTo>
                      <a:pt x="25102" y="134355"/>
                      <a:pt x="16412" y="130755"/>
                      <a:pt x="10006" y="124349"/>
                    </a:cubicBezTo>
                    <a:cubicBezTo>
                      <a:pt x="3599" y="117942"/>
                      <a:pt x="0" y="109253"/>
                      <a:pt x="0" y="100193"/>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9" id="69"/>
              <p:cNvSpPr txBox="true"/>
              <p:nvPr/>
            </p:nvSpPr>
            <p:spPr>
              <a:xfrm>
                <a:off x="0" y="0"/>
                <a:ext cx="452462" cy="134355"/>
              </a:xfrm>
              <a:prstGeom prst="rect">
                <a:avLst/>
              </a:prstGeom>
            </p:spPr>
            <p:txBody>
              <a:bodyPr anchor="ctr" rtlCol="false" tIns="50708" lIns="50708" bIns="50708" rIns="50708"/>
              <a:lstStyle/>
              <a:p>
                <a:pPr algn="ctr">
                  <a:lnSpc>
                    <a:spcPts val="1680"/>
                  </a:lnSpc>
                </a:pPr>
              </a:p>
            </p:txBody>
          </p:sp>
        </p:grpSp>
        <p:grpSp>
          <p:nvGrpSpPr>
            <p:cNvPr name="Group 70" id="70"/>
            <p:cNvGrpSpPr/>
            <p:nvPr/>
          </p:nvGrpSpPr>
          <p:grpSpPr>
            <a:xfrm rot="0">
              <a:off x="2992621" y="0"/>
              <a:ext cx="3021665" cy="909933"/>
              <a:chOff x="0" y="0"/>
              <a:chExt cx="452462" cy="136253"/>
            </a:xfrm>
          </p:grpSpPr>
          <p:sp>
            <p:nvSpPr>
              <p:cNvPr name="Freeform 71" id="71"/>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72" id="72"/>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73" id="73"/>
            <p:cNvGrpSpPr/>
            <p:nvPr/>
          </p:nvGrpSpPr>
          <p:grpSpPr>
            <a:xfrm rot="0">
              <a:off x="0" y="0"/>
              <a:ext cx="3021665" cy="909933"/>
              <a:chOff x="0" y="0"/>
              <a:chExt cx="452462" cy="136253"/>
            </a:xfrm>
          </p:grpSpPr>
          <p:sp>
            <p:nvSpPr>
              <p:cNvPr name="Freeform 74" id="74"/>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75" id="75"/>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sp>
          <p:nvSpPr>
            <p:cNvPr name="TextBox 76" id="76"/>
            <p:cNvSpPr txBox="true"/>
            <p:nvPr/>
          </p:nvSpPr>
          <p:spPr>
            <a:xfrm rot="0">
              <a:off x="12096704"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mar</a:t>
              </a:r>
            </a:p>
          </p:txBody>
        </p:sp>
        <p:sp>
          <p:nvSpPr>
            <p:cNvPr name="TextBox 77" id="77"/>
            <p:cNvSpPr txBox="true"/>
            <p:nvPr/>
          </p:nvSpPr>
          <p:spPr>
            <a:xfrm rot="0">
              <a:off x="6101417"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nov</a:t>
              </a:r>
            </a:p>
          </p:txBody>
        </p:sp>
        <p:sp>
          <p:nvSpPr>
            <p:cNvPr name="TextBox 78" id="78"/>
            <p:cNvSpPr txBox="true"/>
            <p:nvPr/>
          </p:nvSpPr>
          <p:spPr>
            <a:xfrm rot="0">
              <a:off x="9094038"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dec</a:t>
              </a:r>
            </a:p>
          </p:txBody>
        </p:sp>
        <p:sp>
          <p:nvSpPr>
            <p:cNvPr name="TextBox 79" id="79"/>
            <p:cNvSpPr txBox="true"/>
            <p:nvPr/>
          </p:nvSpPr>
          <p:spPr>
            <a:xfrm rot="0">
              <a:off x="106130"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Sep</a:t>
              </a:r>
            </a:p>
          </p:txBody>
        </p:sp>
        <p:sp>
          <p:nvSpPr>
            <p:cNvPr name="TextBox 80" id="80"/>
            <p:cNvSpPr txBox="true"/>
            <p:nvPr/>
          </p:nvSpPr>
          <p:spPr>
            <a:xfrm rot="0">
              <a:off x="3098750"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oct</a:t>
              </a:r>
            </a:p>
          </p:txBody>
        </p:sp>
        <p:grpSp>
          <p:nvGrpSpPr>
            <p:cNvPr name="Group 81" id="81"/>
            <p:cNvGrpSpPr/>
            <p:nvPr/>
          </p:nvGrpSpPr>
          <p:grpSpPr>
            <a:xfrm rot="0">
              <a:off x="15005854" y="542"/>
              <a:ext cx="3021665" cy="909933"/>
              <a:chOff x="0" y="0"/>
              <a:chExt cx="452462" cy="136253"/>
            </a:xfrm>
          </p:grpSpPr>
          <p:sp>
            <p:nvSpPr>
              <p:cNvPr name="Freeform 82" id="82"/>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83" id="83"/>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sp>
          <p:nvSpPr>
            <p:cNvPr name="TextBox 84" id="84"/>
            <p:cNvSpPr txBox="true"/>
            <p:nvPr/>
          </p:nvSpPr>
          <p:spPr>
            <a:xfrm rot="0">
              <a:off x="15111984" y="205629"/>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jun</a:t>
              </a:r>
            </a:p>
          </p:txBody>
        </p:sp>
      </p:grpSp>
      <p:sp>
        <p:nvSpPr>
          <p:cNvPr name="AutoShape 85" id="85"/>
          <p:cNvSpPr/>
          <p:nvPr/>
        </p:nvSpPr>
        <p:spPr>
          <a:xfrm flipH="true">
            <a:off x="16003392" y="3697521"/>
            <a:ext cx="8835" cy="4718800"/>
          </a:xfrm>
          <a:prstGeom prst="line">
            <a:avLst/>
          </a:prstGeom>
          <a:ln cap="flat" w="19050">
            <a:solidFill>
              <a:srgbClr val="404040"/>
            </a:solidFill>
            <a:prstDash val="solid"/>
            <a:headEnd type="none" len="sm" w="sm"/>
            <a:tailEnd type="none" len="sm" w="sm"/>
          </a:ln>
        </p:spPr>
      </p:sp>
      <p:sp>
        <p:nvSpPr>
          <p:cNvPr name="TextBox 86" id="86"/>
          <p:cNvSpPr txBox="true"/>
          <p:nvPr/>
        </p:nvSpPr>
        <p:spPr>
          <a:xfrm rot="0">
            <a:off x="10311557" y="6287147"/>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2 Feb - 20 Apr</a:t>
            </a:r>
          </a:p>
        </p:txBody>
      </p:sp>
      <p:grpSp>
        <p:nvGrpSpPr>
          <p:cNvPr name="Group 87" id="87"/>
          <p:cNvGrpSpPr/>
          <p:nvPr/>
        </p:nvGrpSpPr>
        <p:grpSpPr>
          <a:xfrm rot="0">
            <a:off x="10463267" y="7061593"/>
            <a:ext cx="2099574" cy="413903"/>
            <a:chOff x="0" y="0"/>
            <a:chExt cx="552974" cy="109012"/>
          </a:xfrm>
        </p:grpSpPr>
        <p:sp>
          <p:nvSpPr>
            <p:cNvPr name="Freeform 88" id="88"/>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89" id="89"/>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90" id="90"/>
          <p:cNvSpPr txBox="true"/>
          <p:nvPr/>
        </p:nvSpPr>
        <p:spPr>
          <a:xfrm rot="0">
            <a:off x="10311557" y="7070108"/>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2 Feb - 20 Apr</a:t>
            </a:r>
          </a:p>
        </p:txBody>
      </p:sp>
      <p:sp>
        <p:nvSpPr>
          <p:cNvPr name="AutoShape 91" id="91"/>
          <p:cNvSpPr/>
          <p:nvPr/>
        </p:nvSpPr>
        <p:spPr>
          <a:xfrm>
            <a:off x="900838" y="2392508"/>
            <a:ext cx="5762497" cy="19050"/>
          </a:xfrm>
          <a:prstGeom prst="line">
            <a:avLst/>
          </a:prstGeom>
          <a:ln cap="flat" w="38100">
            <a:solidFill>
              <a:srgbClr val="B4001A"/>
            </a:solidFill>
            <a:prstDash val="solid"/>
            <a:headEnd type="none" len="sm" w="sm"/>
            <a:tailEnd type="none" len="sm" w="sm"/>
          </a:ln>
        </p:spPr>
      </p:sp>
      <p:sp>
        <p:nvSpPr>
          <p:cNvPr name="Freeform 92" id="92"/>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3" id="93"/>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4" id="94"/>
          <p:cNvSpPr txBox="true"/>
          <p:nvPr/>
        </p:nvSpPr>
        <p:spPr>
          <a:xfrm rot="0">
            <a:off x="787353" y="1704477"/>
            <a:ext cx="7232747" cy="590550"/>
          </a:xfrm>
          <a:prstGeom prst="rect">
            <a:avLst/>
          </a:prstGeom>
        </p:spPr>
        <p:txBody>
          <a:bodyPr anchor="t" rtlCol="false" tIns="0" lIns="0" bIns="0" rIns="0">
            <a:spAutoFit/>
          </a:bodyPr>
          <a:lstStyle/>
          <a:p>
            <a:pPr algn="l">
              <a:lnSpc>
                <a:spcPts val="4320"/>
              </a:lnSpc>
            </a:pPr>
            <a:r>
              <a:rPr lang="en-US" b="true" sz="3600" spc="107">
                <a:solidFill>
                  <a:srgbClr val="FFFFFF"/>
                </a:solidFill>
                <a:latin typeface="Lastica Bold"/>
                <a:ea typeface="Lastica Bold"/>
                <a:cs typeface="Lastica Bold"/>
                <a:sym typeface="Lastica Bold"/>
              </a:rPr>
              <a:t> TIMELINE PHASE 1</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3536"/>
          <a:ext cx="18288000" cy="10310536"/>
        </p:xfrm>
        <a:graphic>
          <a:graphicData uri="http://schemas.openxmlformats.org/drawingml/2006/table">
            <a:tbl>
              <a:tblPr/>
              <a:tblGrid>
                <a:gridCol w="3048000"/>
                <a:gridCol w="3048000"/>
                <a:gridCol w="3053299"/>
                <a:gridCol w="3042701"/>
                <a:gridCol w="3048000"/>
                <a:gridCol w="3048000"/>
              </a:tblGrid>
              <a:tr h="10310536">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sz="2399" b="true">
                          <a:solidFill>
                            <a:srgbClr val="191919"/>
                          </a:solidFill>
                          <a:latin typeface="Aileron Bold"/>
                          <a:ea typeface="Aileron Bold"/>
                          <a:cs typeface="Aileron Bold"/>
                          <a:sym typeface="Aileron Bold"/>
                        </a:rPr>
                        <a:t>Fronten</a:t>
                      </a:r>
                      <a:r>
                        <a:rPr lang="en-US" sz="2399" b="true">
                          <a:solidFill>
                            <a:srgbClr val="191919"/>
                          </a:solidFill>
                          <a:latin typeface="Aileron Bold"/>
                          <a:ea typeface="Aileron Bold"/>
                          <a:cs typeface="Aileron Bold"/>
                          <a:sym typeface="Aileron Bold"/>
                        </a:rPr>
                        <a:t>d Improvements</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p>
                    <a:p>
                      <a:pPr algn="ctr">
                        <a:lnSpc>
                          <a:spcPts val="3599"/>
                        </a:lnSpc>
                      </a:pPr>
                      <a:r>
                        <a:rPr lang="en-US" b="true" sz="2399" spc="35">
                          <a:solidFill>
                            <a:srgbClr val="191919"/>
                          </a:solidFill>
                          <a:latin typeface="Aileron Bold"/>
                          <a:ea typeface="Aileron Bold"/>
                          <a:cs typeface="Aileron Bold"/>
                          <a:sym typeface="Aileron Bold"/>
                        </a:rPr>
                        <a:t> Backend Setup Begins</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b="true" sz="2399" spc="35">
                          <a:solidFill>
                            <a:srgbClr val="191919"/>
                          </a:solidFill>
                          <a:latin typeface="Aileron Bold"/>
                          <a:ea typeface="Aileron Bold"/>
                          <a:cs typeface="Aileron Bold"/>
                          <a:sym typeface="Aileron Bold"/>
                        </a:rPr>
                        <a:t>Core</a:t>
                      </a:r>
                      <a:r>
                        <a:rPr lang="en-US" b="true" sz="2399" spc="35">
                          <a:solidFill>
                            <a:srgbClr val="191919"/>
                          </a:solidFill>
                          <a:latin typeface="Aileron Bold"/>
                          <a:ea typeface="Aileron Bold"/>
                          <a:cs typeface="Aileron Bold"/>
                          <a:sym typeface="Aileron Bold"/>
                        </a:rPr>
                        <a:t> Backend Development</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849"/>
                        </a:lnSpc>
                      </a:pPr>
                    </a:p>
                    <a:p>
                      <a:pPr algn="ctr">
                        <a:lnSpc>
                          <a:spcPts val="3599"/>
                        </a:lnSpc>
                      </a:pPr>
                      <a:r>
                        <a:rPr lang="en-US" b="true" sz="2399" spc="35">
                          <a:solidFill>
                            <a:srgbClr val="191919"/>
                          </a:solidFill>
                          <a:latin typeface="Aileron Bold"/>
                          <a:ea typeface="Aileron Bold"/>
                          <a:cs typeface="Aileron Bold"/>
                          <a:sym typeface="Aileron Bold"/>
                        </a:rPr>
                        <a:t>Backend–Frontend Integration</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p>
                    <a:p>
                      <a:pPr algn="ctr">
                        <a:lnSpc>
                          <a:spcPts val="3599"/>
                        </a:lnSpc>
                      </a:pPr>
                      <a:r>
                        <a:rPr lang="en-US" b="true" sz="2399" spc="35">
                          <a:solidFill>
                            <a:srgbClr val="191919"/>
                          </a:solidFill>
                          <a:latin typeface="Aileron Bold"/>
                          <a:ea typeface="Aileron Bold"/>
                          <a:cs typeface="Aileron Bold"/>
                          <a:sym typeface="Aileron Bold"/>
                        </a:rPr>
                        <a:t>AI Features &amp; Final Integration</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3599"/>
                        </a:lnSpc>
                      </a:pPr>
                      <a:r>
                        <a:rPr lang="en-US" b="true" sz="2399" spc="35">
                          <a:solidFill>
                            <a:srgbClr val="191919"/>
                          </a:solidFill>
                          <a:latin typeface="Aileron Bold"/>
                          <a:ea typeface="Aileron Bold"/>
                          <a:cs typeface="Aileron Bold"/>
                          <a:sym typeface="Aileron Bold"/>
                        </a:rPr>
                        <a:t>Testing &amp; Documentation</a:t>
                      </a:r>
                    </a:p>
                    <a:p>
                      <a:pPr algn="ctr">
                        <a:lnSpc>
                          <a:spcPts val="2700"/>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pSp>
        <p:nvGrpSpPr>
          <p:cNvPr name="Group 3" id="3"/>
          <p:cNvGrpSpPr/>
          <p:nvPr/>
        </p:nvGrpSpPr>
        <p:grpSpPr>
          <a:xfrm rot="-829633">
            <a:off x="101452" y="8486967"/>
            <a:ext cx="20724935" cy="5634207"/>
            <a:chOff x="0" y="0"/>
            <a:chExt cx="5458419" cy="1483906"/>
          </a:xfrm>
        </p:grpSpPr>
        <p:sp>
          <p:nvSpPr>
            <p:cNvPr name="Freeform 4" id="4"/>
            <p:cNvSpPr/>
            <p:nvPr/>
          </p:nvSpPr>
          <p:spPr>
            <a:xfrm flipH="false" flipV="false" rot="0">
              <a:off x="0" y="0"/>
              <a:ext cx="5458419" cy="1483907"/>
            </a:xfrm>
            <a:custGeom>
              <a:avLst/>
              <a:gdLst/>
              <a:ahLst/>
              <a:cxnLst/>
              <a:rect r="r" b="b" t="t" l="l"/>
              <a:pathLst>
                <a:path h="1483907" w="5458419">
                  <a:moveTo>
                    <a:pt x="0" y="0"/>
                  </a:moveTo>
                  <a:lnTo>
                    <a:pt x="5458419" y="0"/>
                  </a:lnTo>
                  <a:lnTo>
                    <a:pt x="5458419" y="1483907"/>
                  </a:lnTo>
                  <a:lnTo>
                    <a:pt x="0" y="1483907"/>
                  </a:lnTo>
                  <a:close/>
                </a:path>
              </a:pathLst>
            </a:custGeom>
            <a:solidFill>
              <a:srgbClr val="060709"/>
            </a:solidFill>
          </p:spPr>
        </p:sp>
        <p:sp>
          <p:nvSpPr>
            <p:cNvPr name="TextBox 5" id="5"/>
            <p:cNvSpPr txBox="true"/>
            <p:nvPr/>
          </p:nvSpPr>
          <p:spPr>
            <a:xfrm>
              <a:off x="0" y="-57150"/>
              <a:ext cx="5458419" cy="1541056"/>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829633">
            <a:off x="-2015856" y="-2222871"/>
            <a:ext cx="20724935" cy="5634207"/>
            <a:chOff x="0" y="0"/>
            <a:chExt cx="5458419" cy="1483906"/>
          </a:xfrm>
        </p:grpSpPr>
        <p:sp>
          <p:nvSpPr>
            <p:cNvPr name="Freeform 7" id="7"/>
            <p:cNvSpPr/>
            <p:nvPr/>
          </p:nvSpPr>
          <p:spPr>
            <a:xfrm flipH="false" flipV="false" rot="0">
              <a:off x="0" y="0"/>
              <a:ext cx="5458419" cy="1483907"/>
            </a:xfrm>
            <a:custGeom>
              <a:avLst/>
              <a:gdLst/>
              <a:ahLst/>
              <a:cxnLst/>
              <a:rect r="r" b="b" t="t" l="l"/>
              <a:pathLst>
                <a:path h="1483907" w="5458419">
                  <a:moveTo>
                    <a:pt x="0" y="0"/>
                  </a:moveTo>
                  <a:lnTo>
                    <a:pt x="5458419" y="0"/>
                  </a:lnTo>
                  <a:lnTo>
                    <a:pt x="5458419" y="1483907"/>
                  </a:lnTo>
                  <a:lnTo>
                    <a:pt x="0" y="1483907"/>
                  </a:lnTo>
                  <a:close/>
                </a:path>
              </a:pathLst>
            </a:custGeom>
            <a:solidFill>
              <a:srgbClr val="060709"/>
            </a:solidFill>
          </p:spPr>
        </p:sp>
        <p:sp>
          <p:nvSpPr>
            <p:cNvPr name="TextBox 8" id="8"/>
            <p:cNvSpPr txBox="true"/>
            <p:nvPr/>
          </p:nvSpPr>
          <p:spPr>
            <a:xfrm>
              <a:off x="0" y="-57150"/>
              <a:ext cx="5458419" cy="1541056"/>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1028700" y="4563791"/>
            <a:ext cx="946844" cy="946844"/>
            <a:chOff x="0" y="0"/>
            <a:chExt cx="556826" cy="556826"/>
          </a:xfrm>
        </p:grpSpPr>
        <p:sp>
          <p:nvSpPr>
            <p:cNvPr name="Freeform 10" id="1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1" id="11"/>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1</a:t>
              </a:r>
            </a:p>
          </p:txBody>
        </p:sp>
      </p:grpSp>
      <p:sp>
        <p:nvSpPr>
          <p:cNvPr name="AutoShape 12" id="12"/>
          <p:cNvSpPr/>
          <p:nvPr/>
        </p:nvSpPr>
        <p:spPr>
          <a:xfrm>
            <a:off x="1502122" y="5510635"/>
            <a:ext cx="0" cy="792119"/>
          </a:xfrm>
          <a:prstGeom prst="line">
            <a:avLst/>
          </a:prstGeom>
          <a:ln cap="flat" w="47625">
            <a:solidFill>
              <a:srgbClr val="B4001A"/>
            </a:solidFill>
            <a:prstDash val="solid"/>
            <a:headEnd type="none" len="sm" w="sm"/>
            <a:tailEnd type="oval" len="lg" w="lg"/>
          </a:ln>
        </p:spPr>
      </p:sp>
      <p:grpSp>
        <p:nvGrpSpPr>
          <p:cNvPr name="Group 13" id="13"/>
          <p:cNvGrpSpPr/>
          <p:nvPr/>
        </p:nvGrpSpPr>
        <p:grpSpPr>
          <a:xfrm rot="0">
            <a:off x="16293406" y="884521"/>
            <a:ext cx="946844" cy="946844"/>
            <a:chOff x="0" y="0"/>
            <a:chExt cx="556826" cy="556826"/>
          </a:xfrm>
        </p:grpSpPr>
        <p:sp>
          <p:nvSpPr>
            <p:cNvPr name="Freeform 14" id="1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5" id="15"/>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6</a:t>
              </a:r>
            </a:p>
          </p:txBody>
        </p:sp>
      </p:grpSp>
      <p:sp>
        <p:nvSpPr>
          <p:cNvPr name="AutoShape 16" id="16"/>
          <p:cNvSpPr/>
          <p:nvPr/>
        </p:nvSpPr>
        <p:spPr>
          <a:xfrm>
            <a:off x="16766828" y="1831365"/>
            <a:ext cx="0" cy="735854"/>
          </a:xfrm>
          <a:prstGeom prst="line">
            <a:avLst/>
          </a:prstGeom>
          <a:ln cap="flat" w="47625">
            <a:solidFill>
              <a:srgbClr val="B4001A"/>
            </a:solidFill>
            <a:prstDash val="solid"/>
            <a:headEnd type="none" len="sm" w="sm"/>
            <a:tailEnd type="oval" len="lg" w="lg"/>
          </a:ln>
        </p:spPr>
      </p:sp>
      <p:grpSp>
        <p:nvGrpSpPr>
          <p:cNvPr name="Group 17" id="17"/>
          <p:cNvGrpSpPr/>
          <p:nvPr/>
        </p:nvGrpSpPr>
        <p:grpSpPr>
          <a:xfrm rot="0">
            <a:off x="13240464" y="1620375"/>
            <a:ext cx="946844" cy="946844"/>
            <a:chOff x="0" y="0"/>
            <a:chExt cx="556826" cy="556826"/>
          </a:xfrm>
        </p:grpSpPr>
        <p:sp>
          <p:nvSpPr>
            <p:cNvPr name="Freeform 18" id="18"/>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19" id="19"/>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5</a:t>
              </a:r>
            </a:p>
          </p:txBody>
        </p:sp>
      </p:grpSp>
      <p:sp>
        <p:nvSpPr>
          <p:cNvPr name="AutoShape 20" id="20"/>
          <p:cNvSpPr/>
          <p:nvPr/>
        </p:nvSpPr>
        <p:spPr>
          <a:xfrm>
            <a:off x="13713887" y="2567219"/>
            <a:ext cx="0" cy="735854"/>
          </a:xfrm>
          <a:prstGeom prst="line">
            <a:avLst/>
          </a:prstGeom>
          <a:ln cap="flat" w="47625">
            <a:solidFill>
              <a:srgbClr val="B4001A"/>
            </a:solidFill>
            <a:prstDash val="solid"/>
            <a:headEnd type="none" len="sm" w="sm"/>
            <a:tailEnd type="oval" len="lg" w="lg"/>
          </a:ln>
        </p:spPr>
      </p:sp>
      <p:grpSp>
        <p:nvGrpSpPr>
          <p:cNvPr name="Group 21" id="21"/>
          <p:cNvGrpSpPr/>
          <p:nvPr/>
        </p:nvGrpSpPr>
        <p:grpSpPr>
          <a:xfrm rot="0">
            <a:off x="10187523" y="2356229"/>
            <a:ext cx="946844" cy="946844"/>
            <a:chOff x="0" y="0"/>
            <a:chExt cx="556826" cy="556826"/>
          </a:xfrm>
        </p:grpSpPr>
        <p:sp>
          <p:nvSpPr>
            <p:cNvPr name="Freeform 22" id="22"/>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23" id="23"/>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4</a:t>
              </a:r>
            </a:p>
          </p:txBody>
        </p:sp>
      </p:grpSp>
      <p:sp>
        <p:nvSpPr>
          <p:cNvPr name="AutoShape 24" id="24"/>
          <p:cNvSpPr/>
          <p:nvPr/>
        </p:nvSpPr>
        <p:spPr>
          <a:xfrm>
            <a:off x="10660946" y="3303073"/>
            <a:ext cx="0" cy="735854"/>
          </a:xfrm>
          <a:prstGeom prst="line">
            <a:avLst/>
          </a:prstGeom>
          <a:ln cap="flat" w="47625">
            <a:solidFill>
              <a:srgbClr val="B4001A"/>
            </a:solidFill>
            <a:prstDash val="solid"/>
            <a:headEnd type="none" len="sm" w="sm"/>
            <a:tailEnd type="oval" len="lg" w="lg"/>
          </a:ln>
        </p:spPr>
      </p:sp>
      <p:grpSp>
        <p:nvGrpSpPr>
          <p:cNvPr name="Group 25" id="25"/>
          <p:cNvGrpSpPr/>
          <p:nvPr/>
        </p:nvGrpSpPr>
        <p:grpSpPr>
          <a:xfrm rot="0">
            <a:off x="7134582" y="3092083"/>
            <a:ext cx="946844" cy="946844"/>
            <a:chOff x="0" y="0"/>
            <a:chExt cx="556826" cy="556826"/>
          </a:xfrm>
        </p:grpSpPr>
        <p:sp>
          <p:nvSpPr>
            <p:cNvPr name="Freeform 26" id="2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27" id="27"/>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3</a:t>
              </a:r>
            </a:p>
          </p:txBody>
        </p:sp>
      </p:grpSp>
      <p:sp>
        <p:nvSpPr>
          <p:cNvPr name="AutoShape 28" id="28"/>
          <p:cNvSpPr/>
          <p:nvPr/>
        </p:nvSpPr>
        <p:spPr>
          <a:xfrm flipH="true">
            <a:off x="7608004" y="4038927"/>
            <a:ext cx="0" cy="735854"/>
          </a:xfrm>
          <a:prstGeom prst="line">
            <a:avLst/>
          </a:prstGeom>
          <a:ln cap="flat" w="47625">
            <a:solidFill>
              <a:srgbClr val="B4001A"/>
            </a:solidFill>
            <a:prstDash val="solid"/>
            <a:headEnd type="none" len="sm" w="sm"/>
            <a:tailEnd type="oval" len="lg" w="lg"/>
          </a:ln>
        </p:spPr>
      </p:sp>
      <p:grpSp>
        <p:nvGrpSpPr>
          <p:cNvPr name="Group 29" id="29"/>
          <p:cNvGrpSpPr/>
          <p:nvPr/>
        </p:nvGrpSpPr>
        <p:grpSpPr>
          <a:xfrm rot="0">
            <a:off x="4081641" y="3827937"/>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close/>
                </a:path>
              </a:pathLst>
            </a:custGeom>
            <a:solidFill>
              <a:srgbClr val="B4001A"/>
            </a:solidFill>
          </p:spPr>
        </p:sp>
        <p:sp>
          <p:nvSpPr>
            <p:cNvPr name="TextBox 31" id="31"/>
            <p:cNvSpPr txBox="true"/>
            <p:nvPr/>
          </p:nvSpPr>
          <p:spPr>
            <a:xfrm>
              <a:off x="52202" y="-43048"/>
              <a:ext cx="452421" cy="547671"/>
            </a:xfrm>
            <a:prstGeom prst="rect">
              <a:avLst/>
            </a:prstGeom>
          </p:spPr>
          <p:txBody>
            <a:bodyPr anchor="ctr" rtlCol="false" tIns="0" lIns="0" bIns="0" rIns="0"/>
            <a:lstStyle/>
            <a:p>
              <a:pPr algn="ctr">
                <a:lnSpc>
                  <a:spcPts val="3919"/>
                </a:lnSpc>
              </a:pPr>
              <a:r>
                <a:rPr lang="en-US" b="true" sz="2799">
                  <a:solidFill>
                    <a:srgbClr val="FFFFFF"/>
                  </a:solidFill>
                  <a:latin typeface="Lastica Bold"/>
                  <a:ea typeface="Lastica Bold"/>
                  <a:cs typeface="Lastica Bold"/>
                  <a:sym typeface="Lastica Bold"/>
                </a:rPr>
                <a:t>2</a:t>
              </a:r>
            </a:p>
          </p:txBody>
        </p:sp>
      </p:grpSp>
      <p:sp>
        <p:nvSpPr>
          <p:cNvPr name="AutoShape 32" id="32"/>
          <p:cNvSpPr/>
          <p:nvPr/>
        </p:nvSpPr>
        <p:spPr>
          <a:xfrm flipH="true">
            <a:off x="4555063" y="4774781"/>
            <a:ext cx="0" cy="735854"/>
          </a:xfrm>
          <a:prstGeom prst="line">
            <a:avLst/>
          </a:prstGeom>
          <a:ln cap="flat" w="47625">
            <a:solidFill>
              <a:srgbClr val="B4001A"/>
            </a:solidFill>
            <a:prstDash val="solid"/>
            <a:headEnd type="none" len="sm" w="sm"/>
            <a:tailEnd type="oval" len="lg" w="lg"/>
          </a:ln>
        </p:spPr>
      </p:sp>
      <p:sp>
        <p:nvSpPr>
          <p:cNvPr name="AutoShape 33" id="33"/>
          <p:cNvSpPr/>
          <p:nvPr/>
        </p:nvSpPr>
        <p:spPr>
          <a:xfrm>
            <a:off x="761846" y="2318129"/>
            <a:ext cx="5762497" cy="19050"/>
          </a:xfrm>
          <a:prstGeom prst="line">
            <a:avLst/>
          </a:prstGeom>
          <a:ln cap="flat" w="38100">
            <a:solidFill>
              <a:srgbClr val="B4001A"/>
            </a:solidFill>
            <a:prstDash val="solid"/>
            <a:headEnd type="none" len="sm" w="sm"/>
            <a:tailEnd type="none" len="sm" w="sm"/>
          </a:ln>
        </p:spPr>
      </p:sp>
      <p:sp>
        <p:nvSpPr>
          <p:cNvPr name="TextBox 34" id="34"/>
          <p:cNvSpPr txBox="true"/>
          <p:nvPr/>
        </p:nvSpPr>
        <p:spPr>
          <a:xfrm rot="0">
            <a:off x="752258" y="1503247"/>
            <a:ext cx="7232747" cy="590550"/>
          </a:xfrm>
          <a:prstGeom prst="rect">
            <a:avLst/>
          </a:prstGeom>
        </p:spPr>
        <p:txBody>
          <a:bodyPr anchor="t" rtlCol="false" tIns="0" lIns="0" bIns="0" rIns="0">
            <a:spAutoFit/>
          </a:bodyPr>
          <a:lstStyle/>
          <a:p>
            <a:pPr algn="l">
              <a:lnSpc>
                <a:spcPts val="4320"/>
              </a:lnSpc>
            </a:pPr>
            <a:r>
              <a:rPr lang="en-US" b="true" sz="3600" spc="107">
                <a:solidFill>
                  <a:srgbClr val="FFFFFF"/>
                </a:solidFill>
                <a:latin typeface="Lastica Bold"/>
                <a:ea typeface="Lastica Bold"/>
                <a:cs typeface="Lastica Bold"/>
                <a:sym typeface="Lastica Bold"/>
              </a:rPr>
              <a:t>PHASE 2 TIMELINE</a:t>
            </a:r>
          </a:p>
        </p:txBody>
      </p:sp>
      <p:grpSp>
        <p:nvGrpSpPr>
          <p:cNvPr name="Group 35" id="35"/>
          <p:cNvGrpSpPr/>
          <p:nvPr/>
        </p:nvGrpSpPr>
        <p:grpSpPr>
          <a:xfrm rot="0">
            <a:off x="752258" y="492926"/>
            <a:ext cx="297032" cy="353495"/>
            <a:chOff x="0" y="0"/>
            <a:chExt cx="512231" cy="609600"/>
          </a:xfrm>
        </p:grpSpPr>
        <p:sp>
          <p:nvSpPr>
            <p:cNvPr name="Freeform 36" id="36"/>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37" id="37"/>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TextBox 38" id="38"/>
          <p:cNvSpPr txBox="true"/>
          <p:nvPr/>
        </p:nvSpPr>
        <p:spPr>
          <a:xfrm rot="0">
            <a:off x="1101067" y="591595"/>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39" id="39"/>
          <p:cNvSpPr txBox="true"/>
          <p:nvPr/>
        </p:nvSpPr>
        <p:spPr>
          <a:xfrm rot="0">
            <a:off x="166511" y="7693404"/>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Refactor UI/UX based on feedback from Phase 1</a:t>
            </a:r>
          </a:p>
        </p:txBody>
      </p:sp>
      <p:sp>
        <p:nvSpPr>
          <p:cNvPr name="TextBox 40" id="40"/>
          <p:cNvSpPr txBox="true"/>
          <p:nvPr/>
        </p:nvSpPr>
        <p:spPr>
          <a:xfrm rot="0">
            <a:off x="3219452" y="7072375"/>
            <a:ext cx="2671223" cy="925829"/>
          </a:xfrm>
          <a:prstGeom prst="rect">
            <a:avLst/>
          </a:prstGeom>
        </p:spPr>
        <p:txBody>
          <a:bodyPr anchor="t" rtlCol="false" tIns="0" lIns="0" bIns="0" rIns="0">
            <a:spAutoFit/>
          </a:bodyPr>
          <a:lstStyle/>
          <a:p>
            <a:pPr algn="ctr" marL="388628" indent="-194314" lvl="1">
              <a:lnSpc>
                <a:spcPts val="2520"/>
              </a:lnSpc>
              <a:buFont typeface="Arial"/>
              <a:buChar char="•"/>
            </a:pPr>
            <a:r>
              <a:rPr lang="en-US" sz="1800">
                <a:solidFill>
                  <a:srgbClr val="000000"/>
                </a:solidFill>
                <a:latin typeface="Canva Sans"/>
                <a:ea typeface="Canva Sans"/>
                <a:cs typeface="Canva Sans"/>
                <a:sym typeface="Canva Sans"/>
              </a:rPr>
              <a:t>Configure database (MongoDB)</a:t>
            </a:r>
          </a:p>
          <a:p>
            <a:pPr algn="ctr">
              <a:lnSpc>
                <a:spcPts val="2520"/>
              </a:lnSpc>
            </a:pPr>
          </a:p>
        </p:txBody>
      </p:sp>
      <p:sp>
        <p:nvSpPr>
          <p:cNvPr name="TextBox 41" id="41"/>
          <p:cNvSpPr txBox="true"/>
          <p:nvPr/>
        </p:nvSpPr>
        <p:spPr>
          <a:xfrm rot="0">
            <a:off x="6272393" y="6245604"/>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Develop database schema for users, workouts, progress</a:t>
            </a:r>
          </a:p>
        </p:txBody>
      </p:sp>
      <p:sp>
        <p:nvSpPr>
          <p:cNvPr name="TextBox 42" id="42"/>
          <p:cNvSpPr txBox="true"/>
          <p:nvPr/>
        </p:nvSpPr>
        <p:spPr>
          <a:xfrm rot="0">
            <a:off x="9325334" y="5968427"/>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Connect frontend to backend APIs (login, register, dashboard)</a:t>
            </a:r>
          </a:p>
        </p:txBody>
      </p:sp>
      <p:sp>
        <p:nvSpPr>
          <p:cNvPr name="TextBox 43" id="43"/>
          <p:cNvSpPr txBox="true"/>
          <p:nvPr/>
        </p:nvSpPr>
        <p:spPr>
          <a:xfrm rot="0">
            <a:off x="12378275" y="4668566"/>
            <a:ext cx="2671223" cy="611504"/>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 AI Features &amp; Final Integration</a:t>
            </a:r>
          </a:p>
        </p:txBody>
      </p:sp>
      <p:sp>
        <p:nvSpPr>
          <p:cNvPr name="TextBox 44" id="44"/>
          <p:cNvSpPr txBox="true"/>
          <p:nvPr/>
        </p:nvSpPr>
        <p:spPr>
          <a:xfrm rot="0">
            <a:off x="15431216" y="4205903"/>
            <a:ext cx="2671223" cy="925829"/>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Write documentation (how the system works, how to run it)</a:t>
            </a:r>
          </a:p>
        </p:txBody>
      </p:sp>
      <p:sp>
        <p:nvSpPr>
          <p:cNvPr name="Freeform 45" id="4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6" id="4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0" y="4508379"/>
            <a:ext cx="18701198" cy="788049"/>
            <a:chOff x="0" y="0"/>
            <a:chExt cx="3733739" cy="157336"/>
          </a:xfrm>
        </p:grpSpPr>
        <p:sp>
          <p:nvSpPr>
            <p:cNvPr name="Freeform 3" id="3"/>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4" id="4"/>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grpSp>
        <p:nvGrpSpPr>
          <p:cNvPr name="Group 5" id="5"/>
          <p:cNvGrpSpPr/>
          <p:nvPr/>
        </p:nvGrpSpPr>
        <p:grpSpPr>
          <a:xfrm rot="0">
            <a:off x="0" y="6091559"/>
            <a:ext cx="18701198" cy="788049"/>
            <a:chOff x="0" y="0"/>
            <a:chExt cx="3733739" cy="157336"/>
          </a:xfrm>
        </p:grpSpPr>
        <p:sp>
          <p:nvSpPr>
            <p:cNvPr name="Freeform 6" id="6"/>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7" id="7"/>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grpSp>
        <p:nvGrpSpPr>
          <p:cNvPr name="Group 8" id="8"/>
          <p:cNvGrpSpPr/>
          <p:nvPr/>
        </p:nvGrpSpPr>
        <p:grpSpPr>
          <a:xfrm rot="0">
            <a:off x="0" y="7672883"/>
            <a:ext cx="18701198" cy="788049"/>
            <a:chOff x="0" y="0"/>
            <a:chExt cx="3733739" cy="157336"/>
          </a:xfrm>
        </p:grpSpPr>
        <p:sp>
          <p:nvSpPr>
            <p:cNvPr name="Freeform 9" id="9"/>
            <p:cNvSpPr/>
            <p:nvPr/>
          </p:nvSpPr>
          <p:spPr>
            <a:xfrm flipH="false" flipV="false" rot="0">
              <a:off x="0" y="0"/>
              <a:ext cx="3733739" cy="157336"/>
            </a:xfrm>
            <a:custGeom>
              <a:avLst/>
              <a:gdLst/>
              <a:ahLst/>
              <a:cxnLst/>
              <a:rect r="r" b="b" t="t" l="l"/>
              <a:pathLst>
                <a:path h="157336" w="3733739">
                  <a:moveTo>
                    <a:pt x="0" y="0"/>
                  </a:moveTo>
                  <a:lnTo>
                    <a:pt x="3733739" y="0"/>
                  </a:lnTo>
                  <a:lnTo>
                    <a:pt x="3733739" y="157336"/>
                  </a:lnTo>
                  <a:lnTo>
                    <a:pt x="0" y="157336"/>
                  </a:lnTo>
                  <a:close/>
                </a:path>
              </a:pathLst>
            </a:custGeom>
            <a:solidFill>
              <a:srgbClr val="CCCCCC">
                <a:alpha val="14902"/>
              </a:srgbClr>
            </a:solidFill>
          </p:spPr>
        </p:sp>
        <p:sp>
          <p:nvSpPr>
            <p:cNvPr name="TextBox 10" id="10"/>
            <p:cNvSpPr txBox="true"/>
            <p:nvPr/>
          </p:nvSpPr>
          <p:spPr>
            <a:xfrm>
              <a:off x="0" y="0"/>
              <a:ext cx="3733739" cy="157336"/>
            </a:xfrm>
            <a:prstGeom prst="rect">
              <a:avLst/>
            </a:prstGeom>
          </p:spPr>
          <p:txBody>
            <a:bodyPr anchor="ctr" rtlCol="false" tIns="50708" lIns="50708" bIns="50708" rIns="50708"/>
            <a:lstStyle/>
            <a:p>
              <a:pPr algn="ctr">
                <a:lnSpc>
                  <a:spcPts val="1680"/>
                </a:lnSpc>
              </a:pPr>
            </a:p>
          </p:txBody>
        </p:sp>
      </p:grpSp>
      <p:sp>
        <p:nvSpPr>
          <p:cNvPr name="AutoShape 11" id="11"/>
          <p:cNvSpPr/>
          <p:nvPr/>
        </p:nvSpPr>
        <p:spPr>
          <a:xfrm flipH="true">
            <a:off x="4758526" y="3742114"/>
            <a:ext cx="8835" cy="4718800"/>
          </a:xfrm>
          <a:prstGeom prst="line">
            <a:avLst/>
          </a:prstGeom>
          <a:ln cap="flat" w="19050">
            <a:solidFill>
              <a:srgbClr val="404040"/>
            </a:solidFill>
            <a:prstDash val="solid"/>
            <a:headEnd type="none" len="sm" w="sm"/>
            <a:tailEnd type="none" len="sm" w="sm"/>
          </a:ln>
        </p:spPr>
      </p:sp>
      <p:sp>
        <p:nvSpPr>
          <p:cNvPr name="AutoShape 12" id="12"/>
          <p:cNvSpPr/>
          <p:nvPr/>
        </p:nvSpPr>
        <p:spPr>
          <a:xfrm flipH="true">
            <a:off x="6983942" y="3653321"/>
            <a:ext cx="18360" cy="4788094"/>
          </a:xfrm>
          <a:prstGeom prst="line">
            <a:avLst/>
          </a:prstGeom>
          <a:ln cap="flat" w="19050">
            <a:solidFill>
              <a:srgbClr val="404040"/>
            </a:solidFill>
            <a:prstDash val="solid"/>
            <a:headEnd type="none" len="sm" w="sm"/>
            <a:tailEnd type="none" len="sm" w="sm"/>
          </a:ln>
        </p:spPr>
      </p:sp>
      <p:sp>
        <p:nvSpPr>
          <p:cNvPr name="AutoShape 13" id="13"/>
          <p:cNvSpPr/>
          <p:nvPr/>
        </p:nvSpPr>
        <p:spPr>
          <a:xfrm flipH="true">
            <a:off x="9257359" y="3632730"/>
            <a:ext cx="6448" cy="4843347"/>
          </a:xfrm>
          <a:prstGeom prst="line">
            <a:avLst/>
          </a:prstGeom>
          <a:ln cap="flat" w="19050">
            <a:solidFill>
              <a:srgbClr val="404040"/>
            </a:solidFill>
            <a:prstDash val="solid"/>
            <a:headEnd type="none" len="sm" w="sm"/>
            <a:tailEnd type="none" len="sm" w="sm"/>
          </a:ln>
        </p:spPr>
      </p:sp>
      <p:grpSp>
        <p:nvGrpSpPr>
          <p:cNvPr name="Group 14" id="14"/>
          <p:cNvGrpSpPr/>
          <p:nvPr/>
        </p:nvGrpSpPr>
        <p:grpSpPr>
          <a:xfrm rot="0">
            <a:off x="15254611" y="7852440"/>
            <a:ext cx="2099574" cy="413903"/>
            <a:chOff x="0" y="0"/>
            <a:chExt cx="552974" cy="109012"/>
          </a:xfrm>
        </p:grpSpPr>
        <p:sp>
          <p:nvSpPr>
            <p:cNvPr name="Freeform 15" id="15"/>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16" id="16"/>
            <p:cNvSpPr txBox="true"/>
            <p:nvPr/>
          </p:nvSpPr>
          <p:spPr>
            <a:xfrm>
              <a:off x="0" y="-57150"/>
              <a:ext cx="552974" cy="166162"/>
            </a:xfrm>
            <a:prstGeom prst="rect">
              <a:avLst/>
            </a:prstGeom>
          </p:spPr>
          <p:txBody>
            <a:bodyPr anchor="ctr" rtlCol="false" tIns="50800" lIns="50800" bIns="50800" rIns="50800"/>
            <a:lstStyle/>
            <a:p>
              <a:pPr algn="l">
                <a:lnSpc>
                  <a:spcPts val="2229"/>
                </a:lnSpc>
              </a:pPr>
            </a:p>
          </p:txBody>
        </p:sp>
      </p:grpSp>
      <p:sp>
        <p:nvSpPr>
          <p:cNvPr name="AutoShape 17" id="17"/>
          <p:cNvSpPr/>
          <p:nvPr/>
        </p:nvSpPr>
        <p:spPr>
          <a:xfrm>
            <a:off x="11503529" y="3687978"/>
            <a:ext cx="9525" cy="4788112"/>
          </a:xfrm>
          <a:prstGeom prst="line">
            <a:avLst/>
          </a:prstGeom>
          <a:ln cap="flat" w="19050">
            <a:solidFill>
              <a:srgbClr val="404040"/>
            </a:solidFill>
            <a:prstDash val="solid"/>
            <a:headEnd type="none" len="sm" w="sm"/>
            <a:tailEnd type="none" len="sm" w="sm"/>
          </a:ln>
        </p:spPr>
      </p:sp>
      <p:sp>
        <p:nvSpPr>
          <p:cNvPr name="AutoShape 18" id="18"/>
          <p:cNvSpPr/>
          <p:nvPr/>
        </p:nvSpPr>
        <p:spPr>
          <a:xfrm flipH="true">
            <a:off x="13743252" y="3722652"/>
            <a:ext cx="8835" cy="4718800"/>
          </a:xfrm>
          <a:prstGeom prst="line">
            <a:avLst/>
          </a:prstGeom>
          <a:ln cap="flat" w="19050">
            <a:solidFill>
              <a:srgbClr val="404040"/>
            </a:solidFill>
            <a:prstDash val="solid"/>
            <a:headEnd type="none" len="sm" w="sm"/>
            <a:tailEnd type="none" len="sm" w="sm"/>
          </a:ln>
        </p:spPr>
      </p:sp>
      <p:grpSp>
        <p:nvGrpSpPr>
          <p:cNvPr name="Group 19" id="19"/>
          <p:cNvGrpSpPr/>
          <p:nvPr/>
        </p:nvGrpSpPr>
        <p:grpSpPr>
          <a:xfrm rot="0">
            <a:off x="752258" y="492926"/>
            <a:ext cx="297032" cy="353495"/>
            <a:chOff x="0" y="0"/>
            <a:chExt cx="512231" cy="609600"/>
          </a:xfrm>
        </p:grpSpPr>
        <p:sp>
          <p:nvSpPr>
            <p:cNvPr name="Freeform 20" id="20"/>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21" id="21"/>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AutoShape 22" id="22"/>
          <p:cNvSpPr/>
          <p:nvPr/>
        </p:nvSpPr>
        <p:spPr>
          <a:xfrm>
            <a:off x="-1733714" y="3732159"/>
            <a:ext cx="6492240" cy="0"/>
          </a:xfrm>
          <a:prstGeom prst="line">
            <a:avLst/>
          </a:prstGeom>
          <a:ln cap="flat" w="38100">
            <a:solidFill>
              <a:srgbClr val="404040"/>
            </a:solidFill>
            <a:prstDash val="solid"/>
            <a:headEnd type="none" len="sm" w="sm"/>
            <a:tailEnd type="none" len="sm" w="sm"/>
          </a:ln>
        </p:spPr>
      </p:sp>
      <p:sp>
        <p:nvSpPr>
          <p:cNvPr name="TextBox 23" id="23"/>
          <p:cNvSpPr txBox="true"/>
          <p:nvPr/>
        </p:nvSpPr>
        <p:spPr>
          <a:xfrm rot="0">
            <a:off x="194501" y="3918383"/>
            <a:ext cx="5061378" cy="561975"/>
          </a:xfrm>
          <a:prstGeom prst="rect">
            <a:avLst/>
          </a:prstGeom>
        </p:spPr>
        <p:txBody>
          <a:bodyPr anchor="t" rtlCol="false" tIns="0" lIns="0" bIns="0" rIns="0">
            <a:spAutoFit/>
          </a:bodyPr>
          <a:lstStyle/>
          <a:p>
            <a:pPr algn="l">
              <a:lnSpc>
                <a:spcPts val="2155"/>
              </a:lnSpc>
            </a:pPr>
            <a:r>
              <a:rPr lang="en-US" sz="1796" b="true">
                <a:solidFill>
                  <a:srgbClr val="FFFFFF"/>
                </a:solidFill>
                <a:latin typeface="Lastica Bold"/>
                <a:ea typeface="Lastica Bold"/>
                <a:cs typeface="Lastica Bold"/>
                <a:sym typeface="Lastica Bold"/>
              </a:rPr>
              <a:t>Front</a:t>
            </a:r>
            <a:r>
              <a:rPr lang="en-US" sz="1796" b="true">
                <a:solidFill>
                  <a:srgbClr val="FFFFFF"/>
                </a:solidFill>
                <a:latin typeface="Lastica Bold"/>
                <a:ea typeface="Lastica Bold"/>
                <a:cs typeface="Lastica Bold"/>
                <a:sym typeface="Lastica Bold"/>
              </a:rPr>
              <a:t>END IMPROVEMENTS</a:t>
            </a:r>
          </a:p>
          <a:p>
            <a:pPr algn="l">
              <a:lnSpc>
                <a:spcPts val="2155"/>
              </a:lnSpc>
            </a:pPr>
          </a:p>
        </p:txBody>
      </p:sp>
      <p:sp>
        <p:nvSpPr>
          <p:cNvPr name="TextBox 24" id="24"/>
          <p:cNvSpPr txBox="true"/>
          <p:nvPr/>
        </p:nvSpPr>
        <p:spPr>
          <a:xfrm rot="0">
            <a:off x="137351" y="4765554"/>
            <a:ext cx="4847126" cy="627542"/>
          </a:xfrm>
          <a:prstGeom prst="rect">
            <a:avLst/>
          </a:prstGeom>
        </p:spPr>
        <p:txBody>
          <a:bodyPr anchor="t" rtlCol="false" tIns="0" lIns="0" bIns="0" rIns="0">
            <a:spAutoFit/>
          </a:bodyPr>
          <a:lstStyle/>
          <a:p>
            <a:pPr algn="l">
              <a:lnSpc>
                <a:spcPts val="2395"/>
              </a:lnSpc>
            </a:pPr>
            <a:r>
              <a:rPr lang="en-US" sz="1996" spc="29" b="true">
                <a:solidFill>
                  <a:srgbClr val="FFFFFF"/>
                </a:solidFill>
                <a:latin typeface="Lastica Bold"/>
                <a:ea typeface="Lastica Bold"/>
                <a:cs typeface="Lastica Bold"/>
                <a:sym typeface="Lastica Bold"/>
              </a:rPr>
              <a:t> B</a:t>
            </a:r>
            <a:r>
              <a:rPr lang="en-US" b="true" sz="1996" spc="29">
                <a:solidFill>
                  <a:srgbClr val="FFFFFF"/>
                </a:solidFill>
                <a:latin typeface="Lastica Bold"/>
                <a:ea typeface="Lastica Bold"/>
                <a:cs typeface="Lastica Bold"/>
                <a:sym typeface="Lastica Bold"/>
              </a:rPr>
              <a:t>ACKEND SETUP BEGINS</a:t>
            </a:r>
          </a:p>
          <a:p>
            <a:pPr algn="l">
              <a:lnSpc>
                <a:spcPts val="2395"/>
              </a:lnSpc>
            </a:pPr>
          </a:p>
        </p:txBody>
      </p:sp>
      <p:sp>
        <p:nvSpPr>
          <p:cNvPr name="TextBox 25" id="25"/>
          <p:cNvSpPr txBox="true"/>
          <p:nvPr/>
        </p:nvSpPr>
        <p:spPr>
          <a:xfrm rot="0">
            <a:off x="194501" y="5393095"/>
            <a:ext cx="5677458" cy="657225"/>
          </a:xfrm>
          <a:prstGeom prst="rect">
            <a:avLst/>
          </a:prstGeom>
        </p:spPr>
        <p:txBody>
          <a:bodyPr anchor="t" rtlCol="false" tIns="0" lIns="0" bIns="0" rIns="0">
            <a:spAutoFit/>
          </a:bodyPr>
          <a:lstStyle/>
          <a:p>
            <a:pPr algn="l">
              <a:lnSpc>
                <a:spcPts val="2515"/>
              </a:lnSpc>
            </a:pPr>
            <a:r>
              <a:rPr lang="en-US" b="true" sz="2096">
                <a:solidFill>
                  <a:srgbClr val="FFFFFF"/>
                </a:solidFill>
                <a:latin typeface="Lastica Bold"/>
                <a:ea typeface="Lastica Bold"/>
                <a:cs typeface="Lastica Bold"/>
                <a:sym typeface="Lastica Bold"/>
              </a:rPr>
              <a:t>CORE BACKEND DEVELOPMENT</a:t>
            </a:r>
          </a:p>
        </p:txBody>
      </p:sp>
      <p:sp>
        <p:nvSpPr>
          <p:cNvPr name="TextBox 26" id="26"/>
          <p:cNvSpPr txBox="true"/>
          <p:nvPr/>
        </p:nvSpPr>
        <p:spPr>
          <a:xfrm rot="0">
            <a:off x="194501" y="6199782"/>
            <a:ext cx="4524098" cy="627542"/>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BACKEND–FRONTEND INTEGRATION</a:t>
            </a:r>
          </a:p>
        </p:txBody>
      </p:sp>
      <p:sp>
        <p:nvSpPr>
          <p:cNvPr name="TextBox 27" id="27"/>
          <p:cNvSpPr txBox="true"/>
          <p:nvPr/>
        </p:nvSpPr>
        <p:spPr>
          <a:xfrm rot="0">
            <a:off x="194501" y="6986075"/>
            <a:ext cx="4266375" cy="627542"/>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AI FEATURES &amp; FINAL INTEGRATION</a:t>
            </a:r>
          </a:p>
        </p:txBody>
      </p:sp>
      <p:sp>
        <p:nvSpPr>
          <p:cNvPr name="TextBox 28" id="28"/>
          <p:cNvSpPr txBox="true"/>
          <p:nvPr/>
        </p:nvSpPr>
        <p:spPr>
          <a:xfrm rot="0">
            <a:off x="194501" y="7766570"/>
            <a:ext cx="3124874" cy="627542"/>
          </a:xfrm>
          <a:prstGeom prst="rect">
            <a:avLst/>
          </a:prstGeom>
        </p:spPr>
        <p:txBody>
          <a:bodyPr anchor="t" rtlCol="false" tIns="0" lIns="0" bIns="0" rIns="0">
            <a:spAutoFit/>
          </a:bodyPr>
          <a:lstStyle/>
          <a:p>
            <a:pPr algn="l">
              <a:lnSpc>
                <a:spcPts val="2395"/>
              </a:lnSpc>
            </a:pPr>
            <a:r>
              <a:rPr lang="en-US" b="true" sz="1996">
                <a:solidFill>
                  <a:srgbClr val="FFFFFF"/>
                </a:solidFill>
                <a:latin typeface="Lastica Bold"/>
                <a:ea typeface="Lastica Bold"/>
                <a:cs typeface="Lastica Bold"/>
                <a:sym typeface="Lastica Bold"/>
              </a:rPr>
              <a:t>TESTING &amp; DOCUMENTATION</a:t>
            </a:r>
          </a:p>
        </p:txBody>
      </p:sp>
      <p:sp>
        <p:nvSpPr>
          <p:cNvPr name="TextBox 29" id="29"/>
          <p:cNvSpPr txBox="true"/>
          <p:nvPr/>
        </p:nvSpPr>
        <p:spPr>
          <a:xfrm rot="0">
            <a:off x="787353" y="1704477"/>
            <a:ext cx="7232747" cy="590550"/>
          </a:xfrm>
          <a:prstGeom prst="rect">
            <a:avLst/>
          </a:prstGeom>
        </p:spPr>
        <p:txBody>
          <a:bodyPr anchor="t" rtlCol="false" tIns="0" lIns="0" bIns="0" rIns="0">
            <a:spAutoFit/>
          </a:bodyPr>
          <a:lstStyle/>
          <a:p>
            <a:pPr algn="l">
              <a:lnSpc>
                <a:spcPts val="4320"/>
              </a:lnSpc>
            </a:pPr>
            <a:r>
              <a:rPr lang="en-US" b="true" sz="3600" spc="107">
                <a:solidFill>
                  <a:srgbClr val="FFFFFF"/>
                </a:solidFill>
                <a:latin typeface="Lastica Bold"/>
                <a:ea typeface="Lastica Bold"/>
                <a:cs typeface="Lastica Bold"/>
                <a:sym typeface="Lastica Bold"/>
              </a:rPr>
              <a:t> TIMELINE PHASE 2</a:t>
            </a:r>
          </a:p>
        </p:txBody>
      </p:sp>
      <p:sp>
        <p:nvSpPr>
          <p:cNvPr name="TextBox 30" id="30"/>
          <p:cNvSpPr txBox="true"/>
          <p:nvPr/>
        </p:nvSpPr>
        <p:spPr>
          <a:xfrm rot="0">
            <a:off x="1101067" y="591595"/>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31" id="31"/>
          <p:cNvGrpSpPr/>
          <p:nvPr/>
        </p:nvGrpSpPr>
        <p:grpSpPr>
          <a:xfrm rot="0">
            <a:off x="4850698" y="3901060"/>
            <a:ext cx="2099574" cy="413903"/>
            <a:chOff x="0" y="0"/>
            <a:chExt cx="552974" cy="109012"/>
          </a:xfrm>
        </p:grpSpPr>
        <p:sp>
          <p:nvSpPr>
            <p:cNvPr name="Freeform 32" id="32"/>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33" id="33"/>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34" id="34"/>
          <p:cNvSpPr txBox="true"/>
          <p:nvPr/>
        </p:nvSpPr>
        <p:spPr>
          <a:xfrm rot="0">
            <a:off x="5041628" y="3909574"/>
            <a:ext cx="1717715"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15Jun - 31Jun</a:t>
            </a:r>
          </a:p>
        </p:txBody>
      </p:sp>
      <p:grpSp>
        <p:nvGrpSpPr>
          <p:cNvPr name="Group 35" id="35"/>
          <p:cNvGrpSpPr/>
          <p:nvPr/>
        </p:nvGrpSpPr>
        <p:grpSpPr>
          <a:xfrm rot="0">
            <a:off x="5241889" y="4695451"/>
            <a:ext cx="2099574" cy="413903"/>
            <a:chOff x="0" y="0"/>
            <a:chExt cx="552974" cy="109012"/>
          </a:xfrm>
        </p:grpSpPr>
        <p:sp>
          <p:nvSpPr>
            <p:cNvPr name="Freeform 36" id="36"/>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37" id="37"/>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grpSp>
        <p:nvGrpSpPr>
          <p:cNvPr name="Group 38" id="38"/>
          <p:cNvGrpSpPr/>
          <p:nvPr/>
        </p:nvGrpSpPr>
        <p:grpSpPr>
          <a:xfrm rot="0">
            <a:off x="7093259" y="6276634"/>
            <a:ext cx="2099574" cy="413903"/>
            <a:chOff x="0" y="0"/>
            <a:chExt cx="552974" cy="109012"/>
          </a:xfrm>
        </p:grpSpPr>
        <p:sp>
          <p:nvSpPr>
            <p:cNvPr name="Freeform 39" id="39"/>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40" id="40"/>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41" id="41"/>
          <p:cNvSpPr txBox="true"/>
          <p:nvPr/>
        </p:nvSpPr>
        <p:spPr>
          <a:xfrm rot="0">
            <a:off x="5446808" y="4697947"/>
            <a:ext cx="1746885"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25Jun - 10Feb</a:t>
            </a:r>
          </a:p>
        </p:txBody>
      </p:sp>
      <p:grpSp>
        <p:nvGrpSpPr>
          <p:cNvPr name="Group 42" id="42"/>
          <p:cNvGrpSpPr/>
          <p:nvPr/>
        </p:nvGrpSpPr>
        <p:grpSpPr>
          <a:xfrm rot="0">
            <a:off x="7093259" y="5477805"/>
            <a:ext cx="2099574" cy="413903"/>
            <a:chOff x="0" y="0"/>
            <a:chExt cx="552974" cy="109012"/>
          </a:xfrm>
        </p:grpSpPr>
        <p:sp>
          <p:nvSpPr>
            <p:cNvPr name="Freeform 43" id="43"/>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44" id="44"/>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45" id="45"/>
          <p:cNvSpPr txBox="true"/>
          <p:nvPr/>
        </p:nvSpPr>
        <p:spPr>
          <a:xfrm rot="0">
            <a:off x="6808861" y="5486320"/>
            <a:ext cx="2649320"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12 Feb - 25 Feb</a:t>
            </a:r>
          </a:p>
        </p:txBody>
      </p:sp>
      <p:sp>
        <p:nvSpPr>
          <p:cNvPr name="TextBox 46" id="46"/>
          <p:cNvSpPr txBox="true"/>
          <p:nvPr/>
        </p:nvSpPr>
        <p:spPr>
          <a:xfrm rot="0">
            <a:off x="7002302" y="6285149"/>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12Feb - 20Feb</a:t>
            </a:r>
          </a:p>
        </p:txBody>
      </p:sp>
      <p:grpSp>
        <p:nvGrpSpPr>
          <p:cNvPr name="Group 47" id="47"/>
          <p:cNvGrpSpPr/>
          <p:nvPr/>
        </p:nvGrpSpPr>
        <p:grpSpPr>
          <a:xfrm rot="0">
            <a:off x="12717961" y="6276634"/>
            <a:ext cx="2099574" cy="413903"/>
            <a:chOff x="0" y="0"/>
            <a:chExt cx="552974" cy="109012"/>
          </a:xfrm>
        </p:grpSpPr>
        <p:sp>
          <p:nvSpPr>
            <p:cNvPr name="Freeform 48" id="48"/>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49" id="49"/>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50" id="50"/>
          <p:cNvSpPr txBox="true"/>
          <p:nvPr/>
        </p:nvSpPr>
        <p:spPr>
          <a:xfrm rot="0">
            <a:off x="15416536" y="7860955"/>
            <a:ext cx="1793915" cy="349249"/>
          </a:xfrm>
          <a:prstGeom prst="rect">
            <a:avLst/>
          </a:prstGeom>
        </p:spPr>
        <p:txBody>
          <a:bodyPr anchor="t" rtlCol="false" tIns="0" lIns="0" bIns="0" rIns="0">
            <a:spAutoFit/>
          </a:bodyPr>
          <a:lstStyle/>
          <a:p>
            <a:pPr algn="l">
              <a:lnSpc>
                <a:spcPts val="2800"/>
              </a:lnSpc>
            </a:pPr>
            <a:r>
              <a:rPr lang="en-US" sz="2000" b="true">
                <a:solidFill>
                  <a:srgbClr val="FFFFFF"/>
                </a:solidFill>
                <a:latin typeface="Canva Sans Bold"/>
                <a:ea typeface="Canva Sans Bold"/>
                <a:cs typeface="Canva Sans Bold"/>
                <a:sym typeface="Canva Sans Bold"/>
              </a:rPr>
              <a:t>12May - 10Jun</a:t>
            </a:r>
          </a:p>
        </p:txBody>
      </p:sp>
      <p:sp>
        <p:nvSpPr>
          <p:cNvPr name="AutoShape 51" id="51"/>
          <p:cNvSpPr/>
          <p:nvPr/>
        </p:nvSpPr>
        <p:spPr>
          <a:xfrm>
            <a:off x="-1733714" y="4527429"/>
            <a:ext cx="6492240" cy="0"/>
          </a:xfrm>
          <a:prstGeom prst="line">
            <a:avLst/>
          </a:prstGeom>
          <a:ln cap="flat" w="38100">
            <a:solidFill>
              <a:srgbClr val="404040"/>
            </a:solidFill>
            <a:prstDash val="solid"/>
            <a:headEnd type="none" len="sm" w="sm"/>
            <a:tailEnd type="none" len="sm" w="sm"/>
          </a:ln>
        </p:spPr>
      </p:sp>
      <p:sp>
        <p:nvSpPr>
          <p:cNvPr name="AutoShape 52" id="52"/>
          <p:cNvSpPr/>
          <p:nvPr/>
        </p:nvSpPr>
        <p:spPr>
          <a:xfrm>
            <a:off x="-1724879" y="5296427"/>
            <a:ext cx="6492240" cy="0"/>
          </a:xfrm>
          <a:prstGeom prst="line">
            <a:avLst/>
          </a:prstGeom>
          <a:ln cap="flat" w="38100">
            <a:solidFill>
              <a:srgbClr val="404040"/>
            </a:solidFill>
            <a:prstDash val="solid"/>
            <a:headEnd type="none" len="sm" w="sm"/>
            <a:tailEnd type="none" len="sm" w="sm"/>
          </a:ln>
        </p:spPr>
      </p:sp>
      <p:sp>
        <p:nvSpPr>
          <p:cNvPr name="AutoShape 53" id="53"/>
          <p:cNvSpPr/>
          <p:nvPr/>
        </p:nvSpPr>
        <p:spPr>
          <a:xfrm>
            <a:off x="-1724879" y="6114057"/>
            <a:ext cx="6492240" cy="0"/>
          </a:xfrm>
          <a:prstGeom prst="line">
            <a:avLst/>
          </a:prstGeom>
          <a:ln cap="flat" w="38100">
            <a:solidFill>
              <a:srgbClr val="404040"/>
            </a:solidFill>
            <a:prstDash val="solid"/>
            <a:headEnd type="none" len="sm" w="sm"/>
            <a:tailEnd type="none" len="sm" w="sm"/>
          </a:ln>
        </p:spPr>
      </p:sp>
      <p:sp>
        <p:nvSpPr>
          <p:cNvPr name="AutoShape 54" id="54"/>
          <p:cNvSpPr/>
          <p:nvPr/>
        </p:nvSpPr>
        <p:spPr>
          <a:xfrm>
            <a:off x="-1724879" y="6871775"/>
            <a:ext cx="6492240" cy="0"/>
          </a:xfrm>
          <a:prstGeom prst="line">
            <a:avLst/>
          </a:prstGeom>
          <a:ln cap="flat" w="38100">
            <a:solidFill>
              <a:srgbClr val="404040"/>
            </a:solidFill>
            <a:prstDash val="solid"/>
            <a:headEnd type="none" len="sm" w="sm"/>
            <a:tailEnd type="none" len="sm" w="sm"/>
          </a:ln>
        </p:spPr>
      </p:sp>
      <p:sp>
        <p:nvSpPr>
          <p:cNvPr name="AutoShape 55" id="55"/>
          <p:cNvSpPr/>
          <p:nvPr/>
        </p:nvSpPr>
        <p:spPr>
          <a:xfrm>
            <a:off x="-1724879" y="7699895"/>
            <a:ext cx="6492240" cy="0"/>
          </a:xfrm>
          <a:prstGeom prst="line">
            <a:avLst/>
          </a:prstGeom>
          <a:ln cap="flat" w="38100">
            <a:solidFill>
              <a:srgbClr val="404040"/>
            </a:solidFill>
            <a:prstDash val="solid"/>
            <a:headEnd type="none" len="sm" w="sm"/>
            <a:tailEnd type="none" len="sm" w="sm"/>
          </a:ln>
        </p:spPr>
      </p:sp>
      <p:sp>
        <p:nvSpPr>
          <p:cNvPr name="AutoShape 56" id="56"/>
          <p:cNvSpPr/>
          <p:nvPr/>
        </p:nvSpPr>
        <p:spPr>
          <a:xfrm>
            <a:off x="-1724879" y="8431900"/>
            <a:ext cx="6492240" cy="0"/>
          </a:xfrm>
          <a:prstGeom prst="line">
            <a:avLst/>
          </a:prstGeom>
          <a:ln cap="flat" w="38100">
            <a:solidFill>
              <a:srgbClr val="404040"/>
            </a:solidFill>
            <a:prstDash val="solid"/>
            <a:headEnd type="none" len="sm" w="sm"/>
            <a:tailEnd type="none" len="sm" w="sm"/>
          </a:ln>
        </p:spPr>
      </p:sp>
      <p:grpSp>
        <p:nvGrpSpPr>
          <p:cNvPr name="Group 57" id="57"/>
          <p:cNvGrpSpPr/>
          <p:nvPr/>
        </p:nvGrpSpPr>
        <p:grpSpPr>
          <a:xfrm rot="0">
            <a:off x="4752735" y="3059258"/>
            <a:ext cx="13520639" cy="682856"/>
            <a:chOff x="0" y="0"/>
            <a:chExt cx="18027519" cy="910475"/>
          </a:xfrm>
        </p:grpSpPr>
        <p:grpSp>
          <p:nvGrpSpPr>
            <p:cNvPr name="Group 58" id="58"/>
            <p:cNvGrpSpPr/>
            <p:nvPr/>
          </p:nvGrpSpPr>
          <p:grpSpPr>
            <a:xfrm rot="0">
              <a:off x="11990575" y="0"/>
              <a:ext cx="3021665" cy="909933"/>
              <a:chOff x="0" y="0"/>
              <a:chExt cx="452462" cy="136253"/>
            </a:xfrm>
          </p:grpSpPr>
          <p:sp>
            <p:nvSpPr>
              <p:cNvPr name="Freeform 59" id="59"/>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0" id="60"/>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61" id="61"/>
            <p:cNvGrpSpPr/>
            <p:nvPr/>
          </p:nvGrpSpPr>
          <p:grpSpPr>
            <a:xfrm rot="0">
              <a:off x="8987908" y="0"/>
              <a:ext cx="3021665" cy="909933"/>
              <a:chOff x="0" y="0"/>
              <a:chExt cx="452462" cy="136253"/>
            </a:xfrm>
          </p:grpSpPr>
          <p:sp>
            <p:nvSpPr>
              <p:cNvPr name="Freeform 62" id="62"/>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3" id="63"/>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64" id="64"/>
            <p:cNvGrpSpPr/>
            <p:nvPr/>
          </p:nvGrpSpPr>
          <p:grpSpPr>
            <a:xfrm rot="0">
              <a:off x="5995287" y="0"/>
              <a:ext cx="3021665" cy="897256"/>
              <a:chOff x="0" y="0"/>
              <a:chExt cx="452462" cy="134355"/>
            </a:xfrm>
          </p:grpSpPr>
          <p:sp>
            <p:nvSpPr>
              <p:cNvPr name="Freeform 65" id="65"/>
              <p:cNvSpPr/>
              <p:nvPr/>
            </p:nvSpPr>
            <p:spPr>
              <a:xfrm flipH="false" flipV="false" rot="0">
                <a:off x="0" y="0"/>
                <a:ext cx="452462" cy="134355"/>
              </a:xfrm>
              <a:custGeom>
                <a:avLst/>
                <a:gdLst/>
                <a:ahLst/>
                <a:cxnLst/>
                <a:rect r="r" b="b" t="t" l="l"/>
                <a:pathLst>
                  <a:path h="134355" w="452462">
                    <a:moveTo>
                      <a:pt x="34162" y="0"/>
                    </a:moveTo>
                    <a:lnTo>
                      <a:pt x="418300" y="0"/>
                    </a:lnTo>
                    <a:cubicBezTo>
                      <a:pt x="427360" y="0"/>
                      <a:pt x="436050" y="3599"/>
                      <a:pt x="442456" y="10006"/>
                    </a:cubicBezTo>
                    <a:cubicBezTo>
                      <a:pt x="448863" y="16412"/>
                      <a:pt x="452462" y="25102"/>
                      <a:pt x="452462" y="34162"/>
                    </a:cubicBezTo>
                    <a:lnTo>
                      <a:pt x="452462" y="100193"/>
                    </a:lnTo>
                    <a:cubicBezTo>
                      <a:pt x="452462" y="109253"/>
                      <a:pt x="448863" y="117942"/>
                      <a:pt x="442456" y="124349"/>
                    </a:cubicBezTo>
                    <a:cubicBezTo>
                      <a:pt x="436050" y="130755"/>
                      <a:pt x="427360" y="134355"/>
                      <a:pt x="418300" y="134355"/>
                    </a:cubicBezTo>
                    <a:lnTo>
                      <a:pt x="34162" y="134355"/>
                    </a:lnTo>
                    <a:cubicBezTo>
                      <a:pt x="25102" y="134355"/>
                      <a:pt x="16412" y="130755"/>
                      <a:pt x="10006" y="124349"/>
                    </a:cubicBezTo>
                    <a:cubicBezTo>
                      <a:pt x="3599" y="117942"/>
                      <a:pt x="0" y="109253"/>
                      <a:pt x="0" y="100193"/>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6" id="66"/>
              <p:cNvSpPr txBox="true"/>
              <p:nvPr/>
            </p:nvSpPr>
            <p:spPr>
              <a:xfrm>
                <a:off x="0" y="0"/>
                <a:ext cx="452462" cy="134355"/>
              </a:xfrm>
              <a:prstGeom prst="rect">
                <a:avLst/>
              </a:prstGeom>
            </p:spPr>
            <p:txBody>
              <a:bodyPr anchor="ctr" rtlCol="false" tIns="50708" lIns="50708" bIns="50708" rIns="50708"/>
              <a:lstStyle/>
              <a:p>
                <a:pPr algn="ctr">
                  <a:lnSpc>
                    <a:spcPts val="1680"/>
                  </a:lnSpc>
                </a:pPr>
              </a:p>
            </p:txBody>
          </p:sp>
        </p:grpSp>
        <p:grpSp>
          <p:nvGrpSpPr>
            <p:cNvPr name="Group 67" id="67"/>
            <p:cNvGrpSpPr/>
            <p:nvPr/>
          </p:nvGrpSpPr>
          <p:grpSpPr>
            <a:xfrm rot="0">
              <a:off x="2992621" y="0"/>
              <a:ext cx="3021665" cy="909933"/>
              <a:chOff x="0" y="0"/>
              <a:chExt cx="452462" cy="136253"/>
            </a:xfrm>
          </p:grpSpPr>
          <p:sp>
            <p:nvSpPr>
              <p:cNvPr name="Freeform 68" id="68"/>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69" id="69"/>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grpSp>
          <p:nvGrpSpPr>
            <p:cNvPr name="Group 70" id="70"/>
            <p:cNvGrpSpPr/>
            <p:nvPr/>
          </p:nvGrpSpPr>
          <p:grpSpPr>
            <a:xfrm rot="0">
              <a:off x="0" y="0"/>
              <a:ext cx="3021665" cy="909933"/>
              <a:chOff x="0" y="0"/>
              <a:chExt cx="452462" cy="136253"/>
            </a:xfrm>
          </p:grpSpPr>
          <p:sp>
            <p:nvSpPr>
              <p:cNvPr name="Freeform 71" id="71"/>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72" id="72"/>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sp>
          <p:nvSpPr>
            <p:cNvPr name="TextBox 73" id="73"/>
            <p:cNvSpPr txBox="true"/>
            <p:nvPr/>
          </p:nvSpPr>
          <p:spPr>
            <a:xfrm rot="0">
              <a:off x="12096704"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May</a:t>
              </a:r>
            </a:p>
          </p:txBody>
        </p:sp>
        <p:sp>
          <p:nvSpPr>
            <p:cNvPr name="TextBox 74" id="74"/>
            <p:cNvSpPr txBox="true"/>
            <p:nvPr/>
          </p:nvSpPr>
          <p:spPr>
            <a:xfrm rot="0">
              <a:off x="6101417"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Mars</a:t>
              </a:r>
            </a:p>
          </p:txBody>
        </p:sp>
        <p:sp>
          <p:nvSpPr>
            <p:cNvPr name="TextBox 75" id="75"/>
            <p:cNvSpPr txBox="true"/>
            <p:nvPr/>
          </p:nvSpPr>
          <p:spPr>
            <a:xfrm rot="0">
              <a:off x="9094038"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apr</a:t>
              </a:r>
            </a:p>
          </p:txBody>
        </p:sp>
        <p:sp>
          <p:nvSpPr>
            <p:cNvPr name="TextBox 76" id="76"/>
            <p:cNvSpPr txBox="true"/>
            <p:nvPr/>
          </p:nvSpPr>
          <p:spPr>
            <a:xfrm rot="0">
              <a:off x="106130"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JAn</a:t>
              </a:r>
            </a:p>
          </p:txBody>
        </p:sp>
        <p:sp>
          <p:nvSpPr>
            <p:cNvPr name="TextBox 77" id="77"/>
            <p:cNvSpPr txBox="true"/>
            <p:nvPr/>
          </p:nvSpPr>
          <p:spPr>
            <a:xfrm rot="0">
              <a:off x="3098750" y="205087"/>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Feb</a:t>
              </a:r>
            </a:p>
          </p:txBody>
        </p:sp>
        <p:grpSp>
          <p:nvGrpSpPr>
            <p:cNvPr name="Group 78" id="78"/>
            <p:cNvGrpSpPr/>
            <p:nvPr/>
          </p:nvGrpSpPr>
          <p:grpSpPr>
            <a:xfrm rot="0">
              <a:off x="15005854" y="542"/>
              <a:ext cx="3021665" cy="909933"/>
              <a:chOff x="0" y="0"/>
              <a:chExt cx="452462" cy="136253"/>
            </a:xfrm>
          </p:grpSpPr>
          <p:sp>
            <p:nvSpPr>
              <p:cNvPr name="Freeform 79" id="79"/>
              <p:cNvSpPr/>
              <p:nvPr/>
            </p:nvSpPr>
            <p:spPr>
              <a:xfrm flipH="false" flipV="false" rot="0">
                <a:off x="0" y="0"/>
                <a:ext cx="452462" cy="136253"/>
              </a:xfrm>
              <a:custGeom>
                <a:avLst/>
                <a:gdLst/>
                <a:ahLst/>
                <a:cxnLst/>
                <a:rect r="r" b="b" t="t" l="l"/>
                <a:pathLst>
                  <a:path h="136253" w="452462">
                    <a:moveTo>
                      <a:pt x="34162" y="0"/>
                    </a:moveTo>
                    <a:lnTo>
                      <a:pt x="418300" y="0"/>
                    </a:lnTo>
                    <a:cubicBezTo>
                      <a:pt x="427360" y="0"/>
                      <a:pt x="436050" y="3599"/>
                      <a:pt x="442456" y="10006"/>
                    </a:cubicBezTo>
                    <a:cubicBezTo>
                      <a:pt x="448863" y="16412"/>
                      <a:pt x="452462" y="25102"/>
                      <a:pt x="452462" y="34162"/>
                    </a:cubicBezTo>
                    <a:lnTo>
                      <a:pt x="452462" y="102091"/>
                    </a:lnTo>
                    <a:cubicBezTo>
                      <a:pt x="452462" y="111151"/>
                      <a:pt x="448863" y="119840"/>
                      <a:pt x="442456" y="126247"/>
                    </a:cubicBezTo>
                    <a:cubicBezTo>
                      <a:pt x="436050" y="132654"/>
                      <a:pt x="427360" y="136253"/>
                      <a:pt x="418300" y="136253"/>
                    </a:cubicBezTo>
                    <a:lnTo>
                      <a:pt x="34162" y="136253"/>
                    </a:lnTo>
                    <a:cubicBezTo>
                      <a:pt x="25102" y="136253"/>
                      <a:pt x="16412" y="132654"/>
                      <a:pt x="10006" y="126247"/>
                    </a:cubicBezTo>
                    <a:cubicBezTo>
                      <a:pt x="3599" y="119840"/>
                      <a:pt x="0" y="111151"/>
                      <a:pt x="0" y="102091"/>
                    </a:cubicBezTo>
                    <a:lnTo>
                      <a:pt x="0" y="34162"/>
                    </a:lnTo>
                    <a:cubicBezTo>
                      <a:pt x="0" y="25102"/>
                      <a:pt x="3599" y="16412"/>
                      <a:pt x="10006" y="10006"/>
                    </a:cubicBezTo>
                    <a:cubicBezTo>
                      <a:pt x="16412" y="3599"/>
                      <a:pt x="25102" y="0"/>
                      <a:pt x="34162" y="0"/>
                    </a:cubicBezTo>
                    <a:close/>
                  </a:path>
                </a:pathLst>
              </a:custGeom>
              <a:solidFill>
                <a:srgbClr val="840013"/>
              </a:solidFill>
              <a:ln w="9525" cap="sq">
                <a:solidFill>
                  <a:srgbClr val="404040"/>
                </a:solidFill>
                <a:prstDash val="solid"/>
                <a:miter/>
              </a:ln>
            </p:spPr>
          </p:sp>
          <p:sp>
            <p:nvSpPr>
              <p:cNvPr name="TextBox 80" id="80"/>
              <p:cNvSpPr txBox="true"/>
              <p:nvPr/>
            </p:nvSpPr>
            <p:spPr>
              <a:xfrm>
                <a:off x="0" y="0"/>
                <a:ext cx="452462" cy="136253"/>
              </a:xfrm>
              <a:prstGeom prst="rect">
                <a:avLst/>
              </a:prstGeom>
            </p:spPr>
            <p:txBody>
              <a:bodyPr anchor="ctr" rtlCol="false" tIns="50708" lIns="50708" bIns="50708" rIns="50708"/>
              <a:lstStyle/>
              <a:p>
                <a:pPr algn="ctr">
                  <a:lnSpc>
                    <a:spcPts val="1680"/>
                  </a:lnSpc>
                </a:pPr>
              </a:p>
            </p:txBody>
          </p:sp>
        </p:grpSp>
        <p:sp>
          <p:nvSpPr>
            <p:cNvPr name="TextBox 81" id="81"/>
            <p:cNvSpPr txBox="true"/>
            <p:nvPr/>
          </p:nvSpPr>
          <p:spPr>
            <a:xfrm rot="0">
              <a:off x="15111984" y="205629"/>
              <a:ext cx="2809405" cy="472267"/>
            </a:xfrm>
            <a:prstGeom prst="rect">
              <a:avLst/>
            </a:prstGeom>
          </p:spPr>
          <p:txBody>
            <a:bodyPr anchor="t" rtlCol="false" tIns="0" lIns="0" bIns="0" rIns="0">
              <a:spAutoFit/>
            </a:bodyPr>
            <a:lstStyle/>
            <a:p>
              <a:pPr algn="ctr">
                <a:lnSpc>
                  <a:spcPts val="2671"/>
                </a:lnSpc>
                <a:spcBef>
                  <a:spcPct val="0"/>
                </a:spcBef>
              </a:pPr>
              <a:r>
                <a:rPr lang="en-US" b="true" sz="2226">
                  <a:solidFill>
                    <a:srgbClr val="FFFFFF"/>
                  </a:solidFill>
                  <a:latin typeface="Lastica Bold"/>
                  <a:ea typeface="Lastica Bold"/>
                  <a:cs typeface="Lastica Bold"/>
                  <a:sym typeface="Lastica Bold"/>
                </a:rPr>
                <a:t>jun</a:t>
              </a:r>
            </a:p>
          </p:txBody>
        </p:sp>
      </p:grpSp>
      <p:sp>
        <p:nvSpPr>
          <p:cNvPr name="AutoShape 82" id="82"/>
          <p:cNvSpPr/>
          <p:nvPr/>
        </p:nvSpPr>
        <p:spPr>
          <a:xfrm flipH="true">
            <a:off x="16003392" y="3697521"/>
            <a:ext cx="8835" cy="4718800"/>
          </a:xfrm>
          <a:prstGeom prst="line">
            <a:avLst/>
          </a:prstGeom>
          <a:ln cap="flat" w="19050">
            <a:solidFill>
              <a:srgbClr val="404040"/>
            </a:solidFill>
            <a:prstDash val="solid"/>
            <a:headEnd type="none" len="sm" w="sm"/>
            <a:tailEnd type="none" len="sm" w="sm"/>
          </a:ln>
        </p:spPr>
      </p:sp>
      <p:sp>
        <p:nvSpPr>
          <p:cNvPr name="TextBox 83" id="83"/>
          <p:cNvSpPr txBox="true"/>
          <p:nvPr/>
        </p:nvSpPr>
        <p:spPr>
          <a:xfrm rot="0">
            <a:off x="12541754" y="6287147"/>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12Apr - 12May</a:t>
            </a:r>
          </a:p>
        </p:txBody>
      </p:sp>
      <p:grpSp>
        <p:nvGrpSpPr>
          <p:cNvPr name="Group 84" id="84"/>
          <p:cNvGrpSpPr/>
          <p:nvPr/>
        </p:nvGrpSpPr>
        <p:grpSpPr>
          <a:xfrm rot="0">
            <a:off x="14442949" y="7061593"/>
            <a:ext cx="2099574" cy="413903"/>
            <a:chOff x="0" y="0"/>
            <a:chExt cx="552974" cy="109012"/>
          </a:xfrm>
        </p:grpSpPr>
        <p:sp>
          <p:nvSpPr>
            <p:cNvPr name="Freeform 85" id="85"/>
            <p:cNvSpPr/>
            <p:nvPr/>
          </p:nvSpPr>
          <p:spPr>
            <a:xfrm flipH="false" flipV="false" rot="0">
              <a:off x="0" y="0"/>
              <a:ext cx="552974" cy="109012"/>
            </a:xfrm>
            <a:custGeom>
              <a:avLst/>
              <a:gdLst/>
              <a:ahLst/>
              <a:cxnLst/>
              <a:rect r="r" b="b" t="t" l="l"/>
              <a:pathLst>
                <a:path h="109012" w="552974">
                  <a:moveTo>
                    <a:pt x="0" y="0"/>
                  </a:moveTo>
                  <a:lnTo>
                    <a:pt x="552974" y="0"/>
                  </a:lnTo>
                  <a:lnTo>
                    <a:pt x="552974" y="109012"/>
                  </a:lnTo>
                  <a:lnTo>
                    <a:pt x="0" y="109012"/>
                  </a:lnTo>
                  <a:close/>
                </a:path>
              </a:pathLst>
            </a:custGeom>
            <a:solidFill>
              <a:srgbClr val="840013"/>
            </a:solidFill>
          </p:spPr>
        </p:sp>
        <p:sp>
          <p:nvSpPr>
            <p:cNvPr name="TextBox 86" id="86"/>
            <p:cNvSpPr txBox="true"/>
            <p:nvPr/>
          </p:nvSpPr>
          <p:spPr>
            <a:xfrm>
              <a:off x="0" y="-57150"/>
              <a:ext cx="552974" cy="166162"/>
            </a:xfrm>
            <a:prstGeom prst="rect">
              <a:avLst/>
            </a:prstGeom>
          </p:spPr>
          <p:txBody>
            <a:bodyPr anchor="ctr" rtlCol="false" tIns="50800" lIns="50800" bIns="50800" rIns="50800"/>
            <a:lstStyle/>
            <a:p>
              <a:pPr algn="ctr">
                <a:lnSpc>
                  <a:spcPts val="2229"/>
                </a:lnSpc>
              </a:pPr>
            </a:p>
          </p:txBody>
        </p:sp>
      </p:grpSp>
      <p:sp>
        <p:nvSpPr>
          <p:cNvPr name="TextBox 87" id="87"/>
          <p:cNvSpPr txBox="true"/>
          <p:nvPr/>
        </p:nvSpPr>
        <p:spPr>
          <a:xfrm rot="0">
            <a:off x="14272189" y="7051058"/>
            <a:ext cx="2383946" cy="349249"/>
          </a:xfrm>
          <a:prstGeom prst="rect">
            <a:avLst/>
          </a:prstGeom>
        </p:spPr>
        <p:txBody>
          <a:bodyPr anchor="t" rtlCol="false" tIns="0" lIns="0" bIns="0" rIns="0">
            <a:spAutoFit/>
          </a:bodyPr>
          <a:lstStyle/>
          <a:p>
            <a:pPr algn="ctr">
              <a:lnSpc>
                <a:spcPts val="2800"/>
              </a:lnSpc>
            </a:pPr>
            <a:r>
              <a:rPr lang="en-US" sz="2000" b="true">
                <a:solidFill>
                  <a:srgbClr val="FFFFFF"/>
                </a:solidFill>
                <a:latin typeface="Canva Sans Bold"/>
                <a:ea typeface="Canva Sans Bold"/>
                <a:cs typeface="Canva Sans Bold"/>
                <a:sym typeface="Canva Sans Bold"/>
              </a:rPr>
              <a:t>20May -  1Jun</a:t>
            </a:r>
          </a:p>
        </p:txBody>
      </p:sp>
      <p:sp>
        <p:nvSpPr>
          <p:cNvPr name="AutoShape 88" id="88"/>
          <p:cNvSpPr/>
          <p:nvPr/>
        </p:nvSpPr>
        <p:spPr>
          <a:xfrm>
            <a:off x="900838" y="2392508"/>
            <a:ext cx="5762497" cy="19050"/>
          </a:xfrm>
          <a:prstGeom prst="line">
            <a:avLst/>
          </a:prstGeom>
          <a:ln cap="flat" w="38100">
            <a:solidFill>
              <a:srgbClr val="B4001A"/>
            </a:solidFill>
            <a:prstDash val="solid"/>
            <a:headEnd type="none" len="sm" w="sm"/>
            <a:tailEnd type="none" len="sm" w="sm"/>
          </a:ln>
        </p:spPr>
      </p:sp>
      <p:sp>
        <p:nvSpPr>
          <p:cNvPr name="Freeform 89" id="89"/>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0" id="90"/>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09</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 References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sp>
        <p:nvSpPr>
          <p:cNvPr name="TextBox 2" id="2"/>
          <p:cNvSpPr txBox="true"/>
          <p:nvPr/>
        </p:nvSpPr>
        <p:spPr>
          <a:xfrm rot="0">
            <a:off x="161477" y="2170787"/>
            <a:ext cx="18126523" cy="6202680"/>
          </a:xfrm>
          <a:prstGeom prst="rect">
            <a:avLst/>
          </a:prstGeom>
        </p:spPr>
        <p:txBody>
          <a:bodyPr anchor="t" rtlCol="false" tIns="0" lIns="0" bIns="0" rIns="0">
            <a:spAutoFit/>
          </a:bodyPr>
          <a:lstStyle/>
          <a:p>
            <a:pPr algn="l" marL="518160" indent="-259080" lvl="1">
              <a:lnSpc>
                <a:spcPts val="3120"/>
              </a:lnSpc>
              <a:buAutoNum type="arabicPeriod" startAt="1"/>
            </a:pPr>
            <a:r>
              <a:rPr lang="en-US" sz="2400">
                <a:solidFill>
                  <a:srgbClr val="FFFFFF"/>
                </a:solidFill>
                <a:latin typeface="Poppins Light"/>
                <a:ea typeface="Poppins Light"/>
                <a:cs typeface="Poppins Light"/>
                <a:sym typeface="Poppins Light"/>
              </a:rPr>
              <a:t> </a:t>
            </a:r>
            <a:r>
              <a:rPr lang="en-US" b="true" sz="2400">
                <a:solidFill>
                  <a:srgbClr val="FFFFFF"/>
                </a:solidFill>
                <a:latin typeface="Poppins Bold"/>
                <a:ea typeface="Poppins Bold"/>
                <a:cs typeface="Poppins Bold"/>
                <a:sym typeface="Poppins Bold"/>
              </a:rPr>
              <a:t>Nouri, R., et al</a:t>
            </a:r>
            <a:r>
              <a:rPr lang="en-US" sz="2400">
                <a:solidFill>
                  <a:srgbClr val="FFFFFF"/>
                </a:solidFill>
                <a:latin typeface="Poppins Light"/>
                <a:ea typeface="Poppins Light"/>
                <a:cs typeface="Poppins Light"/>
                <a:sym typeface="Poppins Light"/>
              </a:rPr>
              <a:t>. (2018). Criteria for assessing the quality of mHealth apps: a systematic review. Journal of the American Medical Informatics Association.</a:t>
            </a:r>
          </a:p>
          <a:p>
            <a:pPr algn="l">
              <a:lnSpc>
                <a:spcPts val="3120"/>
              </a:lnSpc>
            </a:pPr>
          </a:p>
          <a:p>
            <a:pPr algn="l">
              <a:lnSpc>
                <a:spcPts val="3359"/>
              </a:lnSpc>
            </a:pPr>
            <a:r>
              <a:rPr lang="en-US" sz="2400">
                <a:solidFill>
                  <a:srgbClr val="FFFFFF"/>
                </a:solidFill>
                <a:latin typeface="Poppins Light"/>
                <a:ea typeface="Poppins Light"/>
                <a:cs typeface="Poppins Light"/>
                <a:sym typeface="Poppins Light"/>
              </a:rPr>
              <a:t>    2. </a:t>
            </a:r>
            <a:r>
              <a:rPr lang="en-US" b="true" sz="2400">
                <a:solidFill>
                  <a:srgbClr val="FFFFFF"/>
                </a:solidFill>
                <a:latin typeface="Poppins Bold"/>
                <a:ea typeface="Poppins Bold"/>
                <a:cs typeface="Poppins Bold"/>
                <a:sym typeface="Poppins Bold"/>
              </a:rPr>
              <a:t>IEEE Conference Publications</a:t>
            </a:r>
            <a:r>
              <a:rPr lang="en-US" sz="2400">
                <a:solidFill>
                  <a:srgbClr val="FFFFFF"/>
                </a:solidFill>
                <a:latin typeface="Poppins Light"/>
                <a:ea typeface="Poppins Light"/>
                <a:cs typeface="Poppins Light"/>
                <a:sym typeface="Poppins Light"/>
              </a:rPr>
              <a:t> [2023–2024]. Novel Approach for Real-Time Exercise Posture Correction Using </a:t>
            </a:r>
            <a:r>
              <a:rPr lang="en-US" sz="2400">
                <a:solidFill>
                  <a:srgbClr val="000000"/>
                </a:solidFill>
                <a:latin typeface="Poppins Light"/>
                <a:ea typeface="Poppins Light"/>
                <a:cs typeface="Poppins Light"/>
                <a:sym typeface="Poppins Light"/>
              </a:rPr>
              <a:t>..........</a:t>
            </a:r>
            <a:r>
              <a:rPr lang="en-US" sz="2400">
                <a:solidFill>
                  <a:srgbClr val="FFFFFF"/>
                </a:solidFill>
                <a:latin typeface="Poppins Light"/>
                <a:ea typeface="Poppins Light"/>
                <a:cs typeface="Poppins Light"/>
                <a:sym typeface="Poppins Light"/>
              </a:rPr>
              <a:t>Computer Vision and CNN and Leveraging AI for Exercise Form Assessment.</a:t>
            </a:r>
          </a:p>
          <a:p>
            <a:pPr algn="l">
              <a:lnSpc>
                <a:spcPts val="3359"/>
              </a:lnSpc>
            </a:pPr>
          </a:p>
          <a:p>
            <a:pPr algn="l">
              <a:lnSpc>
                <a:spcPts val="3359"/>
              </a:lnSpc>
            </a:pPr>
            <a:r>
              <a:rPr lang="en-US" sz="2400">
                <a:solidFill>
                  <a:srgbClr val="FFFFFF"/>
                </a:solidFill>
                <a:latin typeface="Poppins Light"/>
                <a:ea typeface="Poppins Light"/>
                <a:cs typeface="Poppins Light"/>
                <a:sym typeface="Poppins Light"/>
              </a:rPr>
              <a:t>    3. </a:t>
            </a:r>
            <a:r>
              <a:rPr lang="en-US" b="true" sz="2400">
                <a:solidFill>
                  <a:srgbClr val="FFFFFF"/>
                </a:solidFill>
                <a:latin typeface="Poppins Bold"/>
                <a:ea typeface="Poppins Bold"/>
                <a:cs typeface="Poppins Bold"/>
                <a:sym typeface="Poppins Bold"/>
              </a:rPr>
              <a:t>F. John Dian, et al.</a:t>
            </a:r>
            <a:r>
              <a:rPr lang="en-US" sz="2400">
                <a:solidFill>
                  <a:srgbClr val="FFFFFF"/>
                </a:solidFill>
                <a:latin typeface="Poppins Light"/>
                <a:ea typeface="Poppins Light"/>
                <a:cs typeface="Poppins Light"/>
                <a:sym typeface="Poppins Light"/>
              </a:rPr>
              <a:t> (2020)  Wearables and the Internet of Things (IoT), Applications, Opportunities, and Challenges: </a:t>
            </a:r>
            <a:r>
              <a:rPr lang="en-US" sz="2400">
                <a:solidFill>
                  <a:srgbClr val="000000"/>
                </a:solidFill>
                <a:latin typeface="Poppins Light"/>
                <a:ea typeface="Poppins Light"/>
                <a:cs typeface="Poppins Light"/>
                <a:sym typeface="Poppins Light"/>
              </a:rPr>
              <a:t>..........</a:t>
            </a:r>
            <a:r>
              <a:rPr lang="en-US" sz="2400">
                <a:solidFill>
                  <a:srgbClr val="FFFFFF"/>
                </a:solidFill>
                <a:latin typeface="Poppins Light"/>
                <a:ea typeface="Poppins Light"/>
                <a:cs typeface="Poppins Light"/>
                <a:sym typeface="Poppins Light"/>
              </a:rPr>
              <a:t>A Survey, IEEE Puplicanions</a:t>
            </a:r>
          </a:p>
          <a:p>
            <a:pPr algn="l">
              <a:lnSpc>
                <a:spcPts val="3359"/>
              </a:lnSpc>
            </a:pPr>
          </a:p>
          <a:p>
            <a:pPr algn="l">
              <a:lnSpc>
                <a:spcPts val="3359"/>
              </a:lnSpc>
            </a:pPr>
            <a:r>
              <a:rPr lang="en-US" sz="2400">
                <a:solidFill>
                  <a:srgbClr val="FFFFFF"/>
                </a:solidFill>
                <a:latin typeface="Poppins Light"/>
                <a:ea typeface="Poppins Light"/>
                <a:cs typeface="Poppins Light"/>
                <a:sym typeface="Poppins Light"/>
              </a:rPr>
              <a:t>    4. G Hertel, et al. (2022) Injury incidence and specific injury patterns in app-based bodyweight training (Freeletics): </a:t>
            </a:r>
            <a:r>
              <a:rPr lang="en-US" sz="2400">
                <a:solidFill>
                  <a:srgbClr val="000000"/>
                </a:solidFill>
                <a:latin typeface="Poppins Light"/>
                <a:ea typeface="Poppins Light"/>
                <a:cs typeface="Poppins Light"/>
                <a:sym typeface="Poppins Light"/>
              </a:rPr>
              <a:t>.......</a:t>
            </a:r>
            <a:r>
              <a:rPr lang="en-US" sz="2400">
                <a:solidFill>
                  <a:srgbClr val="FFFFFF"/>
                </a:solidFill>
                <a:latin typeface="Poppins Light"/>
                <a:ea typeface="Poppins Light"/>
                <a:cs typeface="Poppins Light"/>
                <a:sym typeface="Poppins Light"/>
              </a:rPr>
              <a:t>results of an international survey with 3668 participants, NCBI Pubmed</a:t>
            </a:r>
          </a:p>
          <a:p>
            <a:pPr algn="l">
              <a:lnSpc>
                <a:spcPts val="3359"/>
              </a:lnSpc>
            </a:pPr>
            <a:r>
              <a:rPr lang="en-US" sz="2400">
                <a:solidFill>
                  <a:srgbClr val="FFFFFF"/>
                </a:solidFill>
                <a:latin typeface="Poppins Light"/>
                <a:ea typeface="Poppins Light"/>
                <a:cs typeface="Poppins Light"/>
                <a:sym typeface="Poppins Light"/>
              </a:rPr>
              <a:t>    </a:t>
            </a:r>
          </a:p>
          <a:p>
            <a:pPr algn="l">
              <a:lnSpc>
                <a:spcPts val="3359"/>
              </a:lnSpc>
            </a:pPr>
            <a:r>
              <a:rPr lang="en-US" sz="2400">
                <a:solidFill>
                  <a:srgbClr val="FFFFFF"/>
                </a:solidFill>
                <a:latin typeface="Poppins Light"/>
                <a:ea typeface="Poppins Light"/>
                <a:cs typeface="Poppins Light"/>
                <a:sym typeface="Poppins Light"/>
              </a:rPr>
              <a:t>    5. </a:t>
            </a:r>
            <a:r>
              <a:rPr lang="en-US" b="true" sz="2400">
                <a:solidFill>
                  <a:srgbClr val="FFFFFF"/>
                </a:solidFill>
                <a:latin typeface="Poppins Bold"/>
                <a:ea typeface="Poppins Bold"/>
                <a:cs typeface="Poppins Bold"/>
                <a:sym typeface="Poppins Bold"/>
              </a:rPr>
              <a:t>Dataset </a:t>
            </a:r>
            <a:r>
              <a:rPr lang="en-US" sz="2400">
                <a:solidFill>
                  <a:srgbClr val="FFFFFF"/>
                </a:solidFill>
                <a:latin typeface="Poppins"/>
                <a:ea typeface="Poppins"/>
                <a:cs typeface="Poppins"/>
                <a:sym typeface="Poppins"/>
              </a:rPr>
              <a:t>[</a:t>
            </a:r>
            <a:r>
              <a:rPr lang="en-US" b="true" sz="2400">
                <a:solidFill>
                  <a:srgbClr val="FFFFFF"/>
                </a:solidFill>
                <a:latin typeface="Poppins Bold"/>
                <a:ea typeface="Poppins Bold"/>
                <a:cs typeface="Poppins Bold"/>
                <a:sym typeface="Poppins Bold"/>
              </a:rPr>
              <a:t>1</a:t>
            </a:r>
            <a:r>
              <a:rPr lang="en-US" sz="2400">
                <a:solidFill>
                  <a:srgbClr val="FFFFFF"/>
                </a:solidFill>
                <a:latin typeface="Poppins"/>
                <a:ea typeface="Poppins"/>
                <a:cs typeface="Poppins"/>
                <a:sym typeface="Poppins"/>
              </a:rPr>
              <a:t>]</a:t>
            </a:r>
            <a:r>
              <a:rPr lang="en-US" b="true" sz="2400">
                <a:solidFill>
                  <a:srgbClr val="FFFFFF"/>
                </a:solidFill>
                <a:latin typeface="Poppins Bold"/>
                <a:ea typeface="Poppins Bold"/>
                <a:cs typeface="Poppins Bold"/>
                <a:sym typeface="Poppins Bold"/>
              </a:rPr>
              <a:t>:</a:t>
            </a:r>
            <a:r>
              <a:rPr lang="en-US" sz="2400">
                <a:solidFill>
                  <a:srgbClr val="FFFFFF"/>
                </a:solidFill>
                <a:latin typeface="Poppins Light"/>
                <a:ea typeface="Poppins Light"/>
                <a:cs typeface="Poppins Light"/>
                <a:sym typeface="Poppins Light"/>
              </a:rPr>
              <a:t> https://www.kaggle.com/datasets/mustafa20635/fitness-exercises-using-bfp-and-bmi</a:t>
            </a:r>
          </a:p>
          <a:p>
            <a:pPr algn="l">
              <a:lnSpc>
                <a:spcPts val="3359"/>
              </a:lnSpc>
            </a:pPr>
          </a:p>
          <a:p>
            <a:pPr algn="l">
              <a:lnSpc>
                <a:spcPts val="3359"/>
              </a:lnSpc>
            </a:pPr>
            <a:r>
              <a:rPr lang="en-US" sz="2400">
                <a:solidFill>
                  <a:srgbClr val="FFFFFF"/>
                </a:solidFill>
                <a:latin typeface="Poppins Light"/>
                <a:ea typeface="Poppins Light"/>
                <a:cs typeface="Poppins Light"/>
                <a:sym typeface="Poppins Light"/>
              </a:rPr>
              <a:t>    6. </a:t>
            </a:r>
            <a:r>
              <a:rPr lang="en-US" b="true" sz="2400">
                <a:solidFill>
                  <a:srgbClr val="FFFFFF"/>
                </a:solidFill>
                <a:latin typeface="Poppins Bold"/>
                <a:ea typeface="Poppins Bold"/>
                <a:cs typeface="Poppins Bold"/>
                <a:sym typeface="Poppins Bold"/>
              </a:rPr>
              <a:t>Dataset </a:t>
            </a:r>
            <a:r>
              <a:rPr lang="en-US" sz="2400">
                <a:solidFill>
                  <a:srgbClr val="FFFFFF"/>
                </a:solidFill>
                <a:latin typeface="Poppins"/>
                <a:ea typeface="Poppins"/>
                <a:cs typeface="Poppins"/>
                <a:sym typeface="Poppins"/>
              </a:rPr>
              <a:t>[</a:t>
            </a:r>
            <a:r>
              <a:rPr lang="en-US" b="true" sz="2400">
                <a:solidFill>
                  <a:srgbClr val="FFFFFF"/>
                </a:solidFill>
                <a:latin typeface="Poppins Bold"/>
                <a:ea typeface="Poppins Bold"/>
                <a:cs typeface="Poppins Bold"/>
                <a:sym typeface="Poppins Bold"/>
              </a:rPr>
              <a:t>2</a:t>
            </a:r>
            <a:r>
              <a:rPr lang="en-US" sz="2400">
                <a:solidFill>
                  <a:srgbClr val="FFFFFF"/>
                </a:solidFill>
                <a:latin typeface="Poppins"/>
                <a:ea typeface="Poppins"/>
                <a:cs typeface="Poppins"/>
                <a:sym typeface="Poppins"/>
              </a:rPr>
              <a:t>]</a:t>
            </a:r>
            <a:r>
              <a:rPr lang="en-US" b="true" sz="2400">
                <a:solidFill>
                  <a:srgbClr val="FFFFFF"/>
                </a:solidFill>
                <a:latin typeface="Poppins Bold"/>
                <a:ea typeface="Poppins Bold"/>
                <a:cs typeface="Poppins Bold"/>
                <a:sym typeface="Poppins Bold"/>
              </a:rPr>
              <a:t>:</a:t>
            </a:r>
            <a:r>
              <a:rPr lang="en-US" sz="2400">
                <a:solidFill>
                  <a:srgbClr val="FFFFFF"/>
                </a:solidFill>
                <a:latin typeface="Poppins Light"/>
                <a:ea typeface="Poppins Light"/>
                <a:cs typeface="Poppins Light"/>
                <a:sym typeface="Poppins Light"/>
              </a:rPr>
              <a:t> https://www.kaggle.com/datasets/irkaal/foodcom-recipes-and-reviews/data</a:t>
            </a:r>
          </a:p>
        </p:txBody>
      </p:sp>
      <p:grpSp>
        <p:nvGrpSpPr>
          <p:cNvPr name="Group 3" id="3"/>
          <p:cNvGrpSpPr/>
          <p:nvPr/>
        </p:nvGrpSpPr>
        <p:grpSpPr>
          <a:xfrm rot="0">
            <a:off x="687882" y="656155"/>
            <a:ext cx="297032" cy="353495"/>
            <a:chOff x="0" y="0"/>
            <a:chExt cx="512231" cy="609600"/>
          </a:xfrm>
        </p:grpSpPr>
        <p:sp>
          <p:nvSpPr>
            <p:cNvPr name="Freeform 4" id="4"/>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5" id="5"/>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6" id="6"/>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87882" y="656155"/>
            <a:ext cx="297032" cy="353495"/>
            <a:chOff x="0" y="0"/>
            <a:chExt cx="512231" cy="609600"/>
          </a:xfrm>
        </p:grpSpPr>
        <p:sp>
          <p:nvSpPr>
            <p:cNvPr name="Freeform 4" id="4"/>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5" id="5"/>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6" id="6"/>
          <p:cNvSpPr/>
          <p:nvPr/>
        </p:nvSpPr>
        <p:spPr>
          <a:xfrm flipH="false" flipV="false" rot="0">
            <a:off x="12090102" y="9618151"/>
            <a:ext cx="3159835" cy="792831"/>
          </a:xfrm>
          <a:custGeom>
            <a:avLst/>
            <a:gdLst/>
            <a:ahLst/>
            <a:cxnLst/>
            <a:rect r="r" b="b" t="t" l="l"/>
            <a:pathLst>
              <a:path h="792831" w="3159835">
                <a:moveTo>
                  <a:pt x="0" y="0"/>
                </a:moveTo>
                <a:lnTo>
                  <a:pt x="3159835" y="0"/>
                </a:lnTo>
                <a:lnTo>
                  <a:pt x="3159835" y="792831"/>
                </a:lnTo>
                <a:lnTo>
                  <a:pt x="0" y="792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473811" y="1388253"/>
            <a:ext cx="12271579" cy="8229898"/>
            <a:chOff x="0" y="0"/>
            <a:chExt cx="16362105" cy="10973197"/>
          </a:xfrm>
        </p:grpSpPr>
        <p:sp>
          <p:nvSpPr>
            <p:cNvPr name="TextBox 8" id="8"/>
            <p:cNvSpPr txBox="true"/>
            <p:nvPr/>
          </p:nvSpPr>
          <p:spPr>
            <a:xfrm rot="-621772">
              <a:off x="590481" y="2275516"/>
              <a:ext cx="15355830" cy="4069953"/>
            </a:xfrm>
            <a:prstGeom prst="rect">
              <a:avLst/>
            </a:prstGeom>
          </p:spPr>
          <p:txBody>
            <a:bodyPr anchor="t" rtlCol="false" tIns="0" lIns="0" bIns="0" rIns="0">
              <a:spAutoFit/>
            </a:bodyPr>
            <a:lstStyle/>
            <a:p>
              <a:pPr algn="ctr">
                <a:lnSpc>
                  <a:spcPts val="19916"/>
                </a:lnSpc>
              </a:pPr>
              <a:r>
                <a:rPr lang="en-US" b="true" sz="24895" i="true">
                  <a:solidFill>
                    <a:srgbClr val="840013"/>
                  </a:solidFill>
                  <a:latin typeface="TT Bluescreens Bold Italics"/>
                  <a:ea typeface="TT Bluescreens Bold Italics"/>
                  <a:cs typeface="TT Bluescreens Bold Italics"/>
                  <a:sym typeface="TT Bluescreens Bold Italics"/>
                </a:rPr>
                <a:t>Thank</a:t>
              </a:r>
            </a:p>
          </p:txBody>
        </p:sp>
        <p:sp>
          <p:nvSpPr>
            <p:cNvPr name="TextBox 9" id="9"/>
            <p:cNvSpPr txBox="true"/>
            <p:nvPr/>
          </p:nvSpPr>
          <p:spPr>
            <a:xfrm rot="-621772">
              <a:off x="404698" y="5534110"/>
              <a:ext cx="15720619" cy="4058260"/>
            </a:xfrm>
            <a:prstGeom prst="rect">
              <a:avLst/>
            </a:prstGeom>
          </p:spPr>
          <p:txBody>
            <a:bodyPr anchor="t" rtlCol="false" tIns="0" lIns="0" bIns="0" rIns="0">
              <a:spAutoFit/>
            </a:bodyPr>
            <a:lstStyle/>
            <a:p>
              <a:pPr algn="ctr">
                <a:lnSpc>
                  <a:spcPts val="19657"/>
                </a:lnSpc>
              </a:pPr>
              <a:r>
                <a:rPr lang="en-US" b="true" sz="24571" i="true">
                  <a:solidFill>
                    <a:srgbClr val="CDCDCD"/>
                  </a:solidFill>
                  <a:latin typeface="TT Bluescreens Bold Italics"/>
                  <a:ea typeface="TT Bluescreens Bold Italics"/>
                  <a:cs typeface="TT Bluescreens Bold Italics"/>
                  <a:sym typeface="TT Bluescreens Bold Italics"/>
                </a:rPr>
                <a:t>You</a:t>
              </a:r>
            </a:p>
          </p:txBody>
        </p:sp>
      </p:grpSp>
      <p:sp>
        <p:nvSpPr>
          <p:cNvPr name="Freeform 10" id="10"/>
          <p:cNvSpPr/>
          <p:nvPr/>
        </p:nvSpPr>
        <p:spPr>
          <a:xfrm flipH="false" flipV="false" rot="0">
            <a:off x="3134454" y="-136676"/>
            <a:ext cx="3159835" cy="792831"/>
          </a:xfrm>
          <a:custGeom>
            <a:avLst/>
            <a:gdLst/>
            <a:ahLst/>
            <a:cxnLst/>
            <a:rect r="r" b="b" t="t" l="l"/>
            <a:pathLst>
              <a:path h="792831" w="3159835">
                <a:moveTo>
                  <a:pt x="0" y="0"/>
                </a:moveTo>
                <a:lnTo>
                  <a:pt x="3159835" y="0"/>
                </a:lnTo>
                <a:lnTo>
                  <a:pt x="3159835" y="792831"/>
                </a:lnTo>
                <a:lnTo>
                  <a:pt x="0" y="792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33069" y="-151652"/>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08100" y="-525149"/>
            <a:ext cx="12354461" cy="10952993"/>
          </a:xfrm>
          <a:custGeom>
            <a:avLst/>
            <a:gdLst/>
            <a:ahLst/>
            <a:cxnLst/>
            <a:rect r="r" b="b" t="t" l="l"/>
            <a:pathLst>
              <a:path h="10952993" w="12354461">
                <a:moveTo>
                  <a:pt x="0" y="0"/>
                </a:moveTo>
                <a:lnTo>
                  <a:pt x="12354461" y="0"/>
                </a:lnTo>
                <a:lnTo>
                  <a:pt x="12354461" y="10952993"/>
                </a:lnTo>
                <a:lnTo>
                  <a:pt x="0" y="10952993"/>
                </a:lnTo>
                <a:lnTo>
                  <a:pt x="0" y="0"/>
                </a:lnTo>
                <a:close/>
              </a:path>
            </a:pathLst>
          </a:custGeom>
          <a:blipFill>
            <a:blip r:embed="rId4">
              <a:alphaModFix amt="14000"/>
            </a:blip>
            <a:stretch>
              <a:fillRect l="-9104" t="0" r="-9104" b="0"/>
            </a:stretch>
          </a:blipFill>
        </p:spPr>
      </p:sp>
      <p:sp>
        <p:nvSpPr>
          <p:cNvPr name="TextBox 8" id="8"/>
          <p:cNvSpPr txBox="true"/>
          <p:nvPr/>
        </p:nvSpPr>
        <p:spPr>
          <a:xfrm rot="0">
            <a:off x="836398" y="1474139"/>
            <a:ext cx="7016653" cy="1030487"/>
          </a:xfrm>
          <a:prstGeom prst="rect">
            <a:avLst/>
          </a:prstGeom>
        </p:spPr>
        <p:txBody>
          <a:bodyPr anchor="t" rtlCol="false" tIns="0" lIns="0" bIns="0" rIns="0">
            <a:spAutoFit/>
          </a:bodyPr>
          <a:lstStyle/>
          <a:p>
            <a:pPr algn="just">
              <a:lnSpc>
                <a:spcPts val="7803"/>
              </a:lnSpc>
            </a:pPr>
            <a:r>
              <a:rPr lang="en-US" sz="5574" b="true">
                <a:solidFill>
                  <a:srgbClr val="FFFFFF"/>
                </a:solidFill>
                <a:latin typeface="Lastica Bold"/>
                <a:ea typeface="Lastica Bold"/>
                <a:cs typeface="Lastica Bold"/>
                <a:sym typeface="Lastica Bold"/>
              </a:rPr>
              <a:t>welcome to</a:t>
            </a:r>
          </a:p>
        </p:txBody>
      </p:sp>
      <p:sp>
        <p:nvSpPr>
          <p:cNvPr name="TextBox 9" id="9"/>
          <p:cNvSpPr txBox="true"/>
          <p:nvPr/>
        </p:nvSpPr>
        <p:spPr>
          <a:xfrm rot="0">
            <a:off x="836398" y="2295334"/>
            <a:ext cx="5722254" cy="1053485"/>
          </a:xfrm>
          <a:prstGeom prst="rect">
            <a:avLst/>
          </a:prstGeom>
        </p:spPr>
        <p:txBody>
          <a:bodyPr anchor="t" rtlCol="false" tIns="0" lIns="0" bIns="0" rIns="0">
            <a:spAutoFit/>
          </a:bodyPr>
          <a:lstStyle/>
          <a:p>
            <a:pPr algn="just">
              <a:lnSpc>
                <a:spcPts val="8083"/>
              </a:lnSpc>
            </a:pPr>
            <a:r>
              <a:rPr lang="en-US" sz="5774" b="true">
                <a:solidFill>
                  <a:srgbClr val="840013"/>
                </a:solidFill>
                <a:latin typeface="Lastica Bold"/>
                <a:ea typeface="Lastica Bold"/>
                <a:cs typeface="Lastica Bold"/>
                <a:sym typeface="Lastica Bold"/>
              </a:rPr>
              <a:t>Liftology</a:t>
            </a:r>
          </a:p>
        </p:txBody>
      </p:sp>
      <p:sp>
        <p:nvSpPr>
          <p:cNvPr name="TextBox 10" id="10"/>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11" id="11"/>
          <p:cNvSpPr txBox="true"/>
          <p:nvPr/>
        </p:nvSpPr>
        <p:spPr>
          <a:xfrm rot="0">
            <a:off x="687882" y="3615016"/>
            <a:ext cx="12391628" cy="263207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FFFFFF"/>
                </a:solidFill>
                <a:latin typeface="Poppins Light"/>
                <a:ea typeface="Poppins Light"/>
                <a:cs typeface="Poppins Light"/>
                <a:sym typeface="Poppins Light"/>
              </a:rPr>
              <a:t>In recent years, the demand for personalized fitness solutions has witnessed significant growth, fueled by a heightened awareness of health and wellness. Individuals are increasingly seeking fitness platforms that cater to their unique needs, preferences, and goals. However, traditional fitness applications often rely on generic workout programs and meal plans, failing to adapt to individual progress and personal requirements.</a:t>
            </a:r>
          </a:p>
        </p:txBody>
      </p:sp>
      <p:sp>
        <p:nvSpPr>
          <p:cNvPr name="TextBox 12" id="12"/>
          <p:cNvSpPr txBox="true"/>
          <p:nvPr/>
        </p:nvSpPr>
        <p:spPr>
          <a:xfrm rot="0">
            <a:off x="687882" y="6790016"/>
            <a:ext cx="12391628" cy="21939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Light"/>
                <a:ea typeface="Poppins Light"/>
                <a:cs typeface="Poppins Light"/>
                <a:sym typeface="Poppins Light"/>
              </a:rPr>
              <a:t>And here, </a:t>
            </a:r>
            <a:r>
              <a:rPr lang="en-US" b="true" sz="2499">
                <a:solidFill>
                  <a:srgbClr val="B4001A"/>
                </a:solidFill>
                <a:latin typeface="Poppins Bold"/>
                <a:ea typeface="Poppins Bold"/>
                <a:cs typeface="Poppins Bold"/>
                <a:sym typeface="Poppins Bold"/>
              </a:rPr>
              <a:t>LIFTOLOGY </a:t>
            </a:r>
            <a:r>
              <a:rPr lang="en-US" sz="2499">
                <a:solidFill>
                  <a:srgbClr val="FFFFFF"/>
                </a:solidFill>
                <a:latin typeface="Poppins Light"/>
                <a:ea typeface="Poppins Light"/>
                <a:cs typeface="Poppins Light"/>
                <a:sym typeface="Poppins Light"/>
              </a:rPr>
              <a:t>comes into play—an AI-driven fitness app designed to overcome these limitations by leveraging advanced algorithms to develop personalized exercise and nutrition plans. By incorporating training principles such as progressive overload and periodization, Liftology ensures that users can achieve their fitness goals safely and effectively.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02</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Problem Statment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00728" y="2422801"/>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Many fitness enthusiasts face challenges in staying motivated and reaching their goals due to the absence of personalized guidance.</a:t>
            </a:r>
          </a:p>
        </p:txBody>
      </p:sp>
      <p:sp>
        <p:nvSpPr>
          <p:cNvPr name="TextBox 8" id="8"/>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9" id="9"/>
          <p:cNvSpPr txBox="true"/>
          <p:nvPr/>
        </p:nvSpPr>
        <p:spPr>
          <a:xfrm rot="0">
            <a:off x="400728" y="3969080"/>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Current fitness apps often fail to deliver adaptive plans that align with users' evolving progress.</a:t>
            </a:r>
          </a:p>
        </p:txBody>
      </p:sp>
      <p:sp>
        <p:nvSpPr>
          <p:cNvPr name="TextBox 10" id="10"/>
          <p:cNvSpPr txBox="true"/>
          <p:nvPr/>
        </p:nvSpPr>
        <p:spPr>
          <a:xfrm rot="0">
            <a:off x="400728" y="5515359"/>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Additionally, improper exercise techniques pose a significant risk of injury, particularly for beginners.</a:t>
            </a:r>
          </a:p>
        </p:txBody>
      </p:sp>
      <p:sp>
        <p:nvSpPr>
          <p:cNvPr name="TextBox 11" id="11"/>
          <p:cNvSpPr txBox="true"/>
          <p:nvPr/>
        </p:nvSpPr>
        <p:spPr>
          <a:xfrm rot="0">
            <a:off x="400728" y="7061638"/>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sz="2900">
                <a:solidFill>
                  <a:srgbClr val="FFFFFF"/>
                </a:solidFill>
                <a:latin typeface="Poppins Light"/>
                <a:ea typeface="Poppins Light"/>
                <a:cs typeface="Poppins Light"/>
                <a:sym typeface="Poppins Light"/>
              </a:rPr>
              <a:t>This project seeks to address these challenges by integrating advanced technology with personalized fitness programming, ensuring both safety and effectiveness.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15254611" y="9544129"/>
            <a:ext cx="3522052" cy="883715"/>
          </a:xfrm>
          <a:custGeom>
            <a:avLst/>
            <a:gdLst/>
            <a:ahLst/>
            <a:cxnLst/>
            <a:rect r="r" b="b" t="t" l="l"/>
            <a:pathLst>
              <a:path h="883715" w="3522052">
                <a:moveTo>
                  <a:pt x="0" y="0"/>
                </a:moveTo>
                <a:lnTo>
                  <a:pt x="3522052" y="0"/>
                </a:lnTo>
                <a:lnTo>
                  <a:pt x="3522052" y="883715"/>
                </a:lnTo>
                <a:lnTo>
                  <a:pt x="0" y="883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grpSp>
        <p:nvGrpSpPr>
          <p:cNvPr name="Group 8" id="8"/>
          <p:cNvGrpSpPr/>
          <p:nvPr/>
        </p:nvGrpSpPr>
        <p:grpSpPr>
          <a:xfrm rot="0">
            <a:off x="4439343" y="3929523"/>
            <a:ext cx="2427955" cy="24279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001A"/>
            </a:solidFill>
          </p:spPr>
        </p:sp>
        <p:sp>
          <p:nvSpPr>
            <p:cNvPr name="TextBox 10" id="10"/>
            <p:cNvSpPr txBox="true"/>
            <p:nvPr/>
          </p:nvSpPr>
          <p:spPr>
            <a:xfrm>
              <a:off x="76200" y="-85725"/>
              <a:ext cx="660400" cy="822325"/>
            </a:xfrm>
            <a:prstGeom prst="rect">
              <a:avLst/>
            </a:prstGeom>
          </p:spPr>
          <p:txBody>
            <a:bodyPr anchor="ctr" rtlCol="false" tIns="50800" lIns="50800" bIns="50800" rIns="50800"/>
            <a:lstStyle/>
            <a:p>
              <a:pPr algn="ctr">
                <a:lnSpc>
                  <a:spcPts val="7139"/>
                </a:lnSpc>
              </a:pPr>
              <a:r>
                <a:rPr lang="en-US" sz="5099">
                  <a:solidFill>
                    <a:srgbClr val="FFFFFF"/>
                  </a:solidFill>
                  <a:latin typeface="Lastica"/>
                  <a:ea typeface="Lastica"/>
                  <a:cs typeface="Lastica"/>
                  <a:sym typeface="Lastica"/>
                </a:rPr>
                <a:t>03</a:t>
              </a:r>
            </a:p>
          </p:txBody>
        </p:sp>
      </p:grpSp>
      <p:sp>
        <p:nvSpPr>
          <p:cNvPr name="TextBox 11" id="11"/>
          <p:cNvSpPr txBox="true"/>
          <p:nvPr/>
        </p:nvSpPr>
        <p:spPr>
          <a:xfrm rot="0">
            <a:off x="7337014" y="4486883"/>
            <a:ext cx="9922286" cy="1172267"/>
          </a:xfrm>
          <a:prstGeom prst="rect">
            <a:avLst/>
          </a:prstGeom>
        </p:spPr>
        <p:txBody>
          <a:bodyPr anchor="t" rtlCol="false" tIns="0" lIns="0" bIns="0" rIns="0">
            <a:spAutoFit/>
          </a:bodyPr>
          <a:lstStyle/>
          <a:p>
            <a:pPr algn="just">
              <a:lnSpc>
                <a:spcPts val="9675"/>
              </a:lnSpc>
            </a:pPr>
            <a:r>
              <a:rPr lang="en-US" b="true" sz="6911">
                <a:solidFill>
                  <a:srgbClr val="FFFFFF"/>
                </a:solidFill>
                <a:latin typeface="DM Sans Bold"/>
                <a:ea typeface="DM Sans Bold"/>
                <a:cs typeface="DM Sans Bold"/>
                <a:sym typeface="DM Sans Bold"/>
              </a:rPr>
              <a:t>Problem Solution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0709"/>
        </a:solidFill>
      </p:bgPr>
    </p:bg>
    <p:spTree>
      <p:nvGrpSpPr>
        <p:cNvPr id="1" name=""/>
        <p:cNvGrpSpPr/>
        <p:nvPr/>
      </p:nvGrpSpPr>
      <p:grpSpPr>
        <a:xfrm>
          <a:off x="0" y="0"/>
          <a:ext cx="0" cy="0"/>
          <a:chOff x="0" y="0"/>
          <a:chExt cx="0" cy="0"/>
        </a:xfrm>
      </p:grpSpPr>
      <p:grpSp>
        <p:nvGrpSpPr>
          <p:cNvPr name="Group 2" id="2"/>
          <p:cNvGrpSpPr/>
          <p:nvPr/>
        </p:nvGrpSpPr>
        <p:grpSpPr>
          <a:xfrm rot="0">
            <a:off x="687882" y="656155"/>
            <a:ext cx="297032" cy="353495"/>
            <a:chOff x="0" y="0"/>
            <a:chExt cx="512231" cy="609600"/>
          </a:xfrm>
        </p:grpSpPr>
        <p:sp>
          <p:nvSpPr>
            <p:cNvPr name="Freeform 3" id="3"/>
            <p:cNvSpPr/>
            <p:nvPr/>
          </p:nvSpPr>
          <p:spPr>
            <a:xfrm flipH="false" flipV="false" rot="0">
              <a:off x="0" y="0"/>
              <a:ext cx="512231" cy="609600"/>
            </a:xfrm>
            <a:custGeom>
              <a:avLst/>
              <a:gdLst/>
              <a:ahLst/>
              <a:cxnLst/>
              <a:rect r="r" b="b" t="t" l="l"/>
              <a:pathLst>
                <a:path h="609600" w="512231">
                  <a:moveTo>
                    <a:pt x="203200" y="0"/>
                  </a:moveTo>
                  <a:lnTo>
                    <a:pt x="512231" y="0"/>
                  </a:lnTo>
                  <a:lnTo>
                    <a:pt x="309031" y="609600"/>
                  </a:lnTo>
                  <a:lnTo>
                    <a:pt x="0" y="609600"/>
                  </a:lnTo>
                  <a:lnTo>
                    <a:pt x="203200" y="0"/>
                  </a:lnTo>
                  <a:close/>
                </a:path>
              </a:pathLst>
            </a:custGeom>
            <a:solidFill>
              <a:srgbClr val="B4001A"/>
            </a:solidFill>
          </p:spPr>
        </p:sp>
        <p:sp>
          <p:nvSpPr>
            <p:cNvPr name="TextBox 4" id="4"/>
            <p:cNvSpPr txBox="true"/>
            <p:nvPr/>
          </p:nvSpPr>
          <p:spPr>
            <a:xfrm>
              <a:off x="101600" y="-38100"/>
              <a:ext cx="309031" cy="647700"/>
            </a:xfrm>
            <a:prstGeom prst="rect">
              <a:avLst/>
            </a:prstGeom>
          </p:spPr>
          <p:txBody>
            <a:bodyPr anchor="ctr" rtlCol="false" tIns="50800" lIns="50800" bIns="50800" rIns="50800"/>
            <a:lstStyle/>
            <a:p>
              <a:pPr algn="ctr">
                <a:lnSpc>
                  <a:spcPts val="2229"/>
                </a:lnSpc>
              </a:pPr>
            </a:p>
          </p:txBody>
        </p:sp>
      </p:grpSp>
      <p:sp>
        <p:nvSpPr>
          <p:cNvPr name="Freeform 5" id="5"/>
          <p:cNvSpPr/>
          <p:nvPr/>
        </p:nvSpPr>
        <p:spPr>
          <a:xfrm flipH="false" flipV="false" rot="0">
            <a:off x="4121947" y="-151650"/>
            <a:ext cx="3219515" cy="807806"/>
          </a:xfrm>
          <a:custGeom>
            <a:avLst/>
            <a:gdLst/>
            <a:ahLst/>
            <a:cxnLst/>
            <a:rect r="r" b="b" t="t" l="l"/>
            <a:pathLst>
              <a:path h="807806" w="3219515">
                <a:moveTo>
                  <a:pt x="0" y="0"/>
                </a:moveTo>
                <a:lnTo>
                  <a:pt x="3219515" y="0"/>
                </a:lnTo>
                <a:lnTo>
                  <a:pt x="3219515" y="807805"/>
                </a:lnTo>
                <a:lnTo>
                  <a:pt x="0" y="8078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36690" y="754824"/>
            <a:ext cx="2097764" cy="292926"/>
          </a:xfrm>
          <a:prstGeom prst="rect">
            <a:avLst/>
          </a:prstGeom>
        </p:spPr>
        <p:txBody>
          <a:bodyPr anchor="t" rtlCol="false" tIns="0" lIns="0" bIns="0" rIns="0">
            <a:spAutoFit/>
          </a:bodyPr>
          <a:lstStyle/>
          <a:p>
            <a:pPr algn="l">
              <a:lnSpc>
                <a:spcPts val="2229"/>
              </a:lnSpc>
            </a:pPr>
            <a:r>
              <a:rPr lang="en-US" sz="1592">
                <a:solidFill>
                  <a:srgbClr val="FFFFFF"/>
                </a:solidFill>
                <a:latin typeface="Lastica"/>
                <a:ea typeface="Lastica"/>
                <a:cs typeface="Lastica"/>
                <a:sym typeface="Lastica"/>
              </a:rPr>
              <a:t>liftology</a:t>
            </a:r>
          </a:p>
        </p:txBody>
      </p:sp>
      <p:sp>
        <p:nvSpPr>
          <p:cNvPr name="TextBox 7" id="7"/>
          <p:cNvSpPr txBox="true"/>
          <p:nvPr/>
        </p:nvSpPr>
        <p:spPr>
          <a:xfrm rot="0">
            <a:off x="644391" y="1992332"/>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FFFFFF"/>
                </a:solidFill>
                <a:latin typeface="Poppins Bold"/>
                <a:ea typeface="Poppins Bold"/>
                <a:cs typeface="Poppins Bold"/>
                <a:sym typeface="Poppins Bold"/>
              </a:rPr>
              <a:t>AI-Powered Fitness Plan Prediction</a:t>
            </a:r>
            <a:r>
              <a:rPr lang="en-US" sz="2900">
                <a:solidFill>
                  <a:srgbClr val="FFFFFF"/>
                </a:solidFill>
                <a:latin typeface="Poppins Light"/>
                <a:ea typeface="Poppins Light"/>
                <a:cs typeface="Poppins Light"/>
                <a:sym typeface="Poppins Light"/>
              </a:rPr>
              <a:t> – Generates personalized workout plans based on weight and height,......etc, ensuring tailored routines.</a:t>
            </a:r>
          </a:p>
        </p:txBody>
      </p:sp>
      <p:sp>
        <p:nvSpPr>
          <p:cNvPr name="TextBox 8" id="8"/>
          <p:cNvSpPr txBox="true"/>
          <p:nvPr/>
        </p:nvSpPr>
        <p:spPr>
          <a:xfrm rot="0">
            <a:off x="634866" y="3190364"/>
            <a:ext cx="16614909" cy="1545590"/>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FFFFFF"/>
                </a:solidFill>
                <a:latin typeface="Poppins Bold"/>
                <a:ea typeface="Poppins Bold"/>
                <a:cs typeface="Poppins Bold"/>
                <a:sym typeface="Poppins Bold"/>
              </a:rPr>
              <a:t>Personalized Diet Plan Recommender </a:t>
            </a:r>
            <a:r>
              <a:rPr lang="en-US" sz="2900">
                <a:solidFill>
                  <a:srgbClr val="FFFFFF"/>
                </a:solidFill>
                <a:latin typeface="Poppins Light"/>
                <a:ea typeface="Poppins Light"/>
                <a:cs typeface="Poppins Light"/>
                <a:sym typeface="Poppins Light"/>
              </a:rPr>
              <a:t>– Is a system designed to suggest diet plans tailored to individual user preferences, health goals, dietary restrictions, and nutritional needs.</a:t>
            </a:r>
          </a:p>
        </p:txBody>
      </p:sp>
      <p:sp>
        <p:nvSpPr>
          <p:cNvPr name="TextBox 9" id="9"/>
          <p:cNvSpPr txBox="true"/>
          <p:nvPr/>
        </p:nvSpPr>
        <p:spPr>
          <a:xfrm rot="0">
            <a:off x="634866" y="4897879"/>
            <a:ext cx="16614909" cy="1545590"/>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FFFFFF"/>
                </a:solidFill>
                <a:latin typeface="Poppins Bold"/>
                <a:ea typeface="Poppins Bold"/>
                <a:cs typeface="Poppins Bold"/>
                <a:sym typeface="Poppins Bold"/>
              </a:rPr>
              <a:t>Computer Vision for Performance Analysis </a:t>
            </a:r>
            <a:r>
              <a:rPr lang="en-US" sz="2900">
                <a:solidFill>
                  <a:srgbClr val="FFFFFF"/>
                </a:solidFill>
                <a:latin typeface="Poppins Light"/>
                <a:ea typeface="Poppins Light"/>
                <a:cs typeface="Poppins Light"/>
                <a:sym typeface="Poppins Light"/>
              </a:rPr>
              <a:t>– Uses CV technology to analyze users’ movements, provide real-time feedback, and correct improper exercise techniques to reduce injury risks.</a:t>
            </a:r>
          </a:p>
        </p:txBody>
      </p:sp>
      <p:sp>
        <p:nvSpPr>
          <p:cNvPr name="TextBox 10" id="10"/>
          <p:cNvSpPr txBox="true"/>
          <p:nvPr/>
        </p:nvSpPr>
        <p:spPr>
          <a:xfrm rot="0">
            <a:off x="634866" y="6674417"/>
            <a:ext cx="16614909" cy="1031240"/>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FFFFFF"/>
                </a:solidFill>
                <a:latin typeface="Poppins Bold"/>
                <a:ea typeface="Poppins Bold"/>
                <a:cs typeface="Poppins Bold"/>
                <a:sym typeface="Poppins Bold"/>
              </a:rPr>
              <a:t>User-Friendly &amp; Engaging Experience</a:t>
            </a:r>
            <a:r>
              <a:rPr lang="en-US" sz="2900">
                <a:solidFill>
                  <a:srgbClr val="FFFFFF"/>
                </a:solidFill>
                <a:latin typeface="Poppins Light"/>
                <a:ea typeface="Poppins Light"/>
                <a:cs typeface="Poppins Light"/>
                <a:sym typeface="Poppins Light"/>
              </a:rPr>
              <a:t> – A simple and interactive interface that encourages consistency and motivation.</a:t>
            </a:r>
          </a:p>
        </p:txBody>
      </p:sp>
      <p:sp>
        <p:nvSpPr>
          <p:cNvPr name="TextBox 11" id="11"/>
          <p:cNvSpPr txBox="true"/>
          <p:nvPr/>
        </p:nvSpPr>
        <p:spPr>
          <a:xfrm rot="0">
            <a:off x="634866" y="7946130"/>
            <a:ext cx="16380772" cy="1725930"/>
          </a:xfrm>
          <a:prstGeom prst="rect">
            <a:avLst/>
          </a:prstGeom>
        </p:spPr>
        <p:txBody>
          <a:bodyPr anchor="t" rtlCol="false" tIns="0" lIns="0" bIns="0" rIns="0">
            <a:spAutoFit/>
          </a:bodyPr>
          <a:lstStyle/>
          <a:p>
            <a:pPr algn="ctr">
              <a:lnSpc>
                <a:spcPts val="4620"/>
              </a:lnSpc>
            </a:pPr>
            <a:r>
              <a:rPr lang="en-US" sz="3300">
                <a:solidFill>
                  <a:srgbClr val="FFFFFF"/>
                </a:solidFill>
                <a:latin typeface="Canva Sans"/>
                <a:ea typeface="Canva Sans"/>
                <a:cs typeface="Canva Sans"/>
                <a:sym typeface="Canva Sans"/>
              </a:rPr>
              <a:t>By combining technology, predictive fitness planning, and real-time analysis,</a:t>
            </a:r>
          </a:p>
          <a:p>
            <a:pPr algn="ctr">
              <a:lnSpc>
                <a:spcPts val="4620"/>
              </a:lnSpc>
            </a:pPr>
            <a:r>
              <a:rPr lang="en-US" sz="3300">
                <a:solidFill>
                  <a:srgbClr val="FFFFFF"/>
                </a:solidFill>
                <a:latin typeface="Canva Sans"/>
                <a:ea typeface="Canva Sans"/>
                <a:cs typeface="Canva Sans"/>
                <a:sym typeface="Canva Sans"/>
              </a:rPr>
              <a:t> this project ensures that users receive the guidance, motivation, and safety</a:t>
            </a:r>
          </a:p>
          <a:p>
            <a:pPr algn="ctr">
              <a:lnSpc>
                <a:spcPts val="4620"/>
              </a:lnSpc>
            </a:pPr>
            <a:r>
              <a:rPr lang="en-US" sz="3300">
                <a:solidFill>
                  <a:srgbClr val="FFFFFF"/>
                </a:solidFill>
                <a:latin typeface="Canva Sans"/>
                <a:ea typeface="Canva Sans"/>
                <a:cs typeface="Canva Sans"/>
                <a:sym typeface="Canva Sans"/>
              </a:rPr>
              <a:t> they need to reach their fitness goals efficiently and effectively.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DAGdYzQUOKE</dc:identifier>
  <dcterms:modified xsi:type="dcterms:W3CDTF">2011-08-01T06:04:30Z</dcterms:modified>
  <cp:revision>1</cp:revision>
  <dc:title>Liftology</dc:title>
</cp:coreProperties>
</file>